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8"/>
  </p:notesMasterIdLst>
  <p:sldIdLst>
    <p:sldId id="264" r:id="rId2"/>
    <p:sldId id="261" r:id="rId3"/>
    <p:sldId id="274" r:id="rId4"/>
    <p:sldId id="262" r:id="rId5"/>
    <p:sldId id="263" r:id="rId6"/>
    <p:sldId id="28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atang" panose="020B0604020202020204" charset="-127"/>
      <p:regular r:id="rId13"/>
    </p:embeddedFon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Angsana Bali" panose="020B0604020202020204" charset="0"/>
      <p:regular r:id="rId18"/>
    </p:embeddedFont>
    <p:embeddedFont>
      <p:font typeface="Browallia New" panose="020B0604020202020204" pitchFamily="34" charset="-34"/>
      <p:regular r:id="rId19"/>
      <p:bold r:id="rId20"/>
      <p:italic r:id="rId21"/>
      <p:boldItalic r:id="rId22"/>
    </p:embeddedFont>
    <p:embeddedFont>
      <p:font typeface="Cordia New" panose="020B0304020202020204" pitchFamily="34" charset="-34"/>
      <p:regular r:id="rId23"/>
      <p:bold r:id="rId24"/>
      <p:italic r:id="rId25"/>
      <p:boldItalic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64" autoAdjust="0"/>
  </p:normalViewPr>
  <p:slideViewPr>
    <p:cSldViewPr snapToGrid="0">
      <p:cViewPr varScale="1">
        <p:scale>
          <a:sx n="64" d="100"/>
          <a:sy n="64" d="100"/>
        </p:scale>
        <p:origin x="1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3775-3B1F-427E-8806-E19E3EFAA8A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0AA-DD4D-44C5-AF46-68F8181B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9549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7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9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5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7992-403E-4CF6-BE18-9EFD133F819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87277" y="119014"/>
            <a:ext cx="1540843" cy="414385"/>
          </a:xfrm>
        </p:spPr>
        <p:txBody>
          <a:bodyPr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วิชาอภิธาน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-1947131" y="-3511851"/>
            <a:ext cx="7998609" cy="10824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5" h="19521" extrusionOk="0">
                <a:moveTo>
                  <a:pt x="9947" y="13869"/>
                </a:moveTo>
                <a:cubicBezTo>
                  <a:pt x="9484" y="13010"/>
                  <a:pt x="9253" y="12129"/>
                  <a:pt x="9231" y="11261"/>
                </a:cubicBezTo>
                <a:lnTo>
                  <a:pt x="9233" y="11227"/>
                </a:lnTo>
                <a:cubicBezTo>
                  <a:pt x="9189" y="9414"/>
                  <a:pt x="10768" y="7695"/>
                  <a:pt x="13347" y="7022"/>
                </a:cubicBezTo>
                <a:cubicBezTo>
                  <a:pt x="13626" y="6950"/>
                  <a:pt x="13908" y="6892"/>
                  <a:pt x="14191" y="6847"/>
                </a:cubicBezTo>
                <a:lnTo>
                  <a:pt x="14199" y="6847"/>
                </a:lnTo>
                <a:cubicBezTo>
                  <a:pt x="15439" y="6606"/>
                  <a:pt x="16733" y="6872"/>
                  <a:pt x="17596" y="7484"/>
                </a:cubicBezTo>
                <a:cubicBezTo>
                  <a:pt x="18263" y="6358"/>
                  <a:pt x="18225" y="5091"/>
                  <a:pt x="17544" y="3826"/>
                </a:cubicBezTo>
                <a:cubicBezTo>
                  <a:pt x="15903" y="779"/>
                  <a:pt x="11023" y="-766"/>
                  <a:pt x="6645" y="376"/>
                </a:cubicBezTo>
                <a:cubicBezTo>
                  <a:pt x="5049" y="792"/>
                  <a:pt x="3746" y="1511"/>
                  <a:pt x="2806" y="2400"/>
                </a:cubicBezTo>
                <a:cubicBezTo>
                  <a:pt x="-24" y="5240"/>
                  <a:pt x="-875" y="8965"/>
                  <a:pt x="999" y="12446"/>
                </a:cubicBezTo>
                <a:cubicBezTo>
                  <a:pt x="3980" y="17983"/>
                  <a:pt x="12740" y="20834"/>
                  <a:pt x="20725" y="18932"/>
                </a:cubicBezTo>
                <a:cubicBezTo>
                  <a:pt x="16081" y="19009"/>
                  <a:pt x="11668" y="17067"/>
                  <a:pt x="9947" y="1386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 17"/>
          <p:cNvSpPr/>
          <p:nvPr/>
        </p:nvSpPr>
        <p:spPr>
          <a:xfrm flipH="1">
            <a:off x="-1941517" y="119015"/>
            <a:ext cx="6470777" cy="7198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7" extrusionOk="0">
                <a:moveTo>
                  <a:pt x="7714" y="11682"/>
                </a:moveTo>
                <a:cubicBezTo>
                  <a:pt x="7118" y="10313"/>
                  <a:pt x="6820" y="8911"/>
                  <a:pt x="6793" y="7528"/>
                </a:cubicBezTo>
                <a:lnTo>
                  <a:pt x="6795" y="7473"/>
                </a:lnTo>
                <a:cubicBezTo>
                  <a:pt x="6738" y="4583"/>
                  <a:pt x="8772" y="1845"/>
                  <a:pt x="12095" y="773"/>
                </a:cubicBezTo>
                <a:cubicBezTo>
                  <a:pt x="12455" y="657"/>
                  <a:pt x="12818" y="565"/>
                  <a:pt x="13182" y="494"/>
                </a:cubicBezTo>
                <a:lnTo>
                  <a:pt x="13192" y="493"/>
                </a:lnTo>
                <a:cubicBezTo>
                  <a:pt x="14002" y="299"/>
                  <a:pt x="14829" y="312"/>
                  <a:pt x="15594" y="500"/>
                </a:cubicBezTo>
                <a:cubicBezTo>
                  <a:pt x="14436" y="177"/>
                  <a:pt x="13201" y="0"/>
                  <a:pt x="11918" y="0"/>
                </a:cubicBezTo>
                <a:cubicBezTo>
                  <a:pt x="5336" y="0"/>
                  <a:pt x="0" y="4593"/>
                  <a:pt x="0" y="10260"/>
                </a:cubicBezTo>
                <a:cubicBezTo>
                  <a:pt x="0" y="13126"/>
                  <a:pt x="1367" y="15717"/>
                  <a:pt x="3569" y="17578"/>
                </a:cubicBezTo>
                <a:cubicBezTo>
                  <a:pt x="8672" y="20624"/>
                  <a:pt x="15320" y="21600"/>
                  <a:pt x="21600" y="19750"/>
                </a:cubicBezTo>
                <a:cubicBezTo>
                  <a:pt x="15618" y="19872"/>
                  <a:pt x="9933" y="16778"/>
                  <a:pt x="7714" y="11682"/>
                </a:cubicBezTo>
                <a:close/>
              </a:path>
            </a:pathLst>
          </a:custGeom>
          <a:gradFill>
            <a:gsLst>
              <a:gs pos="95000">
                <a:schemeClr val="bg1"/>
              </a:gs>
              <a:gs pos="0">
                <a:schemeClr val="tx1">
                  <a:alpha val="7000"/>
                </a:schemeClr>
              </a:gs>
            </a:gsLst>
            <a:lin ang="42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38478" y="1513282"/>
            <a:ext cx="11028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บทที่ ๑ ประวัติความเป็นมาภาษาบาลีสันสกฤต</a:t>
            </a: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โดย พระมหาโกมล </a:t>
            </a:r>
            <a:r>
              <a:rPr lang="th-TH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กมโล</a:t>
            </a:r>
            <a:endParaRPr lang="th-TH" sz="72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อาจารย์ประจำวิชาวรรณคดีบาลี</a:t>
            </a:r>
            <a:endParaRPr lang="en-US" sz="7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-1" y="4831118"/>
            <a:ext cx="1076961" cy="284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1076960" y="4831118"/>
            <a:ext cx="2894477" cy="284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962025" y="4831118"/>
            <a:ext cx="1991075" cy="2844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800" y="4831118"/>
            <a:ext cx="2765480" cy="284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8717280" y="4831118"/>
            <a:ext cx="1216670" cy="2844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607" y="163494"/>
            <a:ext cx="857562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ความนำ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577" y="1146165"/>
            <a:ext cx="11107712" cy="4462760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260475" algn="l"/>
              </a:tabLst>
            </a:pPr>
            <a:r>
              <a:rPr lang="th-TH" sz="28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Browallia New"/>
                <a:cs typeface="TH SarabunPSK"/>
              </a:rPr>
              <a:t>ก่อนที่จะกล่าวถึงประวัติความเป็นมาของภาษาบาลีสันสกฤต อันเป็นเนื้อหาสาระในบทนี้ </a:t>
            </a:r>
            <a:r>
              <a:rPr lang="th-TH" sz="2800" b="1" dirty="0" smtClean="0">
                <a:latin typeface="Browallia New"/>
                <a:cs typeface="TH SarabunPSK"/>
              </a:rPr>
              <a:t>ขอก</a:t>
            </a:r>
            <a:r>
              <a:rPr lang="th-TH" sz="2800" b="1" dirty="0">
                <a:latin typeface="Browallia New"/>
                <a:cs typeface="TH SarabunPSK"/>
              </a:rPr>
              <a:t>ล่าวถึงปณามคาถา คือ </a:t>
            </a:r>
            <a:r>
              <a:rPr lang="th-TH" sz="2800" b="1" dirty="0" smtClean="0">
                <a:latin typeface="Browallia New"/>
                <a:cs typeface="TH SarabunPSK"/>
              </a:rPr>
              <a:t>คาถา</a:t>
            </a:r>
            <a:r>
              <a:rPr lang="th-TH" sz="2800" b="1" dirty="0">
                <a:latin typeface="Browallia New"/>
                <a:cs typeface="TH SarabunPSK"/>
              </a:rPr>
              <a:t>ไหว้</a:t>
            </a:r>
            <a:r>
              <a:rPr lang="th-TH" sz="2800" b="1" dirty="0" smtClean="0">
                <a:latin typeface="Browallia New"/>
                <a:cs typeface="TH SarabunPSK"/>
              </a:rPr>
              <a:t>ครู ประกอบด้วย</a:t>
            </a:r>
            <a:r>
              <a:rPr lang="th-TH" sz="2800" b="1" dirty="0">
                <a:latin typeface="Browallia New"/>
                <a:cs typeface="TH SarabunPSK"/>
              </a:rPr>
              <a:t>คำสรรเสริญคุณพระรัตนตรัย คำบอกกล่าวความมุ่งหมายในการแต่ง คำอ้างถึงบุคคลที่เกี่ยวข้อง เช่น ผู้อาราธนาให้แต่งและข้อควรทราบอื่นๆ เป็นแบบเดียวกันกับคำนำหรือคำปรารภ </a:t>
            </a:r>
            <a:r>
              <a:rPr lang="th-TH" sz="2800" b="1" dirty="0" smtClean="0">
                <a:latin typeface="Browallia New"/>
                <a:cs typeface="TH SarabunPSK"/>
              </a:rPr>
              <a:t>ใน</a:t>
            </a:r>
            <a:r>
              <a:rPr lang="th-TH" sz="2800" b="1" dirty="0">
                <a:latin typeface="Browallia New"/>
                <a:cs typeface="TH SarabunPSK"/>
              </a:rPr>
              <a:t>บทนี้ ได้กล่าวถึงเนื้อหาดังนี้</a:t>
            </a:r>
            <a:endParaRPr lang="en-US" sz="2800" b="1" dirty="0">
              <a:latin typeface="Browalli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260475" algn="l"/>
              </a:tabLst>
            </a:pPr>
            <a:r>
              <a:rPr lang="en-US" sz="2800" b="1" dirty="0">
                <a:latin typeface="TH SarabunPSK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๑.๑ ปณาม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คาถา คำนอบน้อมพระ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รัตนตรัย		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๑.๒ </a:t>
            </a:r>
            <a:r>
              <a:rPr lang="th-TH" sz="2400" dirty="0" err="1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ปฏิญฺญา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คำรับรองการรจนาคัมภีร์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๑.๓ ปริ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ภาสา กฎเกณฑ์และคำแนะนำในการใช้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คัมภีร์	๑.๔ อธิบาย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ศัพท์เพิ่มเติมที่ปรากฏในคาถา</a:t>
            </a:r>
            <a:r>
              <a:rPr lang="en-US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๑.๕ พระพุทธเจ้า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กับการทรงใช้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ภาษา			๑.๖ ความสำคัญ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ของภาษาบาลี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๑.๗ ภาษา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บาลีเป็นเอกลักษณ์ประจำ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พระพุทธศาสนา	๑.๘ ภาษา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พระเวทเป็นเอกลักษณ์ประจำศาสนาพราหมณ์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๑.๙ คัมภีร์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ไวยากรณ์กับความเป็น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สันสกฤต		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.๑๐ ไวยากรณ์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บาลีกับสันสกฤต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๑.๑๑	ไวยากรณ์</a:t>
            </a:r>
            <a:r>
              <a:rPr lang="th-TH" sz="2400" dirty="0" smtClean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บาลี				๑.๑๒ ไวยากรณ์</a:t>
            </a:r>
            <a:r>
              <a:rPr lang="th-TH" sz="2400" dirty="0">
                <a:latin typeface="TH SarabunPSK" panose="020B0500040200020003" pitchFamily="34" charset="-34"/>
                <a:ea typeface="BrowalliaUPC,Bold"/>
                <a:cs typeface="TH SarabunPSK" panose="020B0500040200020003" pitchFamily="34" charset="-34"/>
              </a:rPr>
              <a:t>ภาษาบาลีที่มีสูตร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๑.๑๓	</a:t>
            </a:r>
            <a:r>
              <a:rPr lang="th-TH" sz="24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บทสรุป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 idx="4294967295"/>
          </p:nvPr>
        </p:nvSpPr>
        <p:spPr>
          <a:xfrm>
            <a:off x="10253272" y="74952"/>
            <a:ext cx="1394084" cy="444823"/>
          </a:xfrm>
        </p:spPr>
        <p:txBody>
          <a:bodyPr/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th-TH" sz="1800" b="1" i="0" kern="1200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วิชอภิธาน</a:t>
            </a:r>
            <a:endParaRPr lang="th-TH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60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9064" y="224591"/>
            <a:ext cx="6441381" cy="56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๑.๔ อธิบายศัพท์เพิ่มเติม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223291" y="119661"/>
            <a:ext cx="1439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9065" y="885389"/>
            <a:ext cx="111632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      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คำ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รูปนฺ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ตรา”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แสดงบท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ที่มี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ลักษณะให้สังเกตรู้ลิงค์ที่ปรากฏ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ชัดเจน คือ </a:t>
            </a: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	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ที่มี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อา อี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อินี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อิตถิ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โชตกปัจจัยอยู่ท้าย มักเป็นอิตถีลิงค์ เช่น 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กญฺญา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ตณฺ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หา นที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อิตฺ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ถี ราชินี 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ภิกฺขุนี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เป็นต้น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			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ที่มี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โอ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อยู่ท้าย มักเป็นปุงลิงค์ เช่น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พุทฺโธ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ธมฺ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โม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สงฺโฆ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มนุสฺโส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ปุคฺคโล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เป็นต้น </a:t>
            </a:r>
            <a:endParaRPr lang="th-TH" sz="2800" dirty="0" smtClean="0">
              <a:latin typeface="Times New Roman"/>
              <a:ea typeface="Times New Roman"/>
              <a:cs typeface="TH SarabunPSK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	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ที่มี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นิคหิต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อยู่ท้าย มักเป็นนปุงสกลิงค์ เช่น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กมฺมํ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จิตฺตํ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กุสลํ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ปาปํ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นิพฺพานํ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เป็นต้น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คำว่า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“สา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หจริ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เยน”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แสดงการเรียงบทที่มีลิงค์ไม่ชัดเจนไว้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ใกล้กับบทที่มีลิงค์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ชัดเจน คือบท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ที่ลงท้ายด้วยสระ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อา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อิ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 อี อุ อู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มีอยู่ทั้ง ๓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จัดเรียงใกล้บท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ที่มีลิงค์ชัดเจนเพื่อให้รู้ว่าศัพท์ที่อยู่ติดกันนั้นมีลิงค์เหมือนกัน เช่น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สุชมฺ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ปติ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สหสฺสกฺ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โข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ท่านจัดเรียง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สุชมฺ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ปติ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ไว้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ติด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กับ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สหสฺสกฺ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โข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เพื่อให้สังเกตรู้ได้ง่ายว่า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สุชมฺ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ปติ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กับ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สหสฺสกฺ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โข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เป็นปุงลิงค์เหมือนกัน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คำว่า 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“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อาหจฺจวิธาเนน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”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แสดงบท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ที่บอกลิงค์มาเรียงไว้ใกล้ๆ เพื่อให้รู้ลิงค์ของบทนั้นได้ชัดเจน บทที่บอกลิงค์ได้แก่ 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ปุเม 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อิตฺถิยํ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b="1" dirty="0" err="1" smtClean="0">
                <a:latin typeface="TH SarabunPSK"/>
                <a:ea typeface="Times New Roman"/>
                <a:cs typeface="Angsana New"/>
              </a:rPr>
              <a:t>นป</a:t>
            </a:r>
            <a:r>
              <a:rPr lang="th-TH" sz="2800" b="1" dirty="0" err="1" smtClean="0">
                <a:latin typeface="Angsana Bali"/>
                <a:ea typeface="Times New Roman"/>
                <a:cs typeface="Angsana Bali"/>
              </a:rPr>
              <a:t>ุ</a:t>
            </a:r>
            <a:r>
              <a:rPr lang="th-TH" sz="2800" b="1" dirty="0" smtClean="0">
                <a:latin typeface="Angsana Bali"/>
                <a:ea typeface="Times New Roman"/>
                <a:cs typeface="Angsana Bali"/>
              </a:rPr>
              <a:t>™</a:t>
            </a:r>
            <a:r>
              <a:rPr lang="th-TH" sz="2800" b="1" dirty="0" err="1" smtClean="0">
                <a:latin typeface="TH SarabunPSK"/>
                <a:ea typeface="Times New Roman"/>
                <a:cs typeface="Angsana New"/>
              </a:rPr>
              <a:t>สเก</a:t>
            </a:r>
            <a:r>
              <a:rPr lang="th-TH" sz="2800" b="1" dirty="0" smtClean="0"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อปุ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เม </a:t>
            </a:r>
            <a:r>
              <a:rPr lang="th-TH" sz="2800" b="1" dirty="0" err="1" smtClean="0">
                <a:latin typeface="TH SarabunPSK"/>
                <a:ea typeface="Times New Roman"/>
                <a:cs typeface="Angsana New"/>
              </a:rPr>
              <a:t>ปุนฺนปุํสเก</a:t>
            </a:r>
            <a:r>
              <a:rPr lang="th-TH" sz="2800" b="1" dirty="0" smtClean="0"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นิตฺถิยํ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b="1" dirty="0" smtClean="0">
                <a:latin typeface="TH SarabunPSK"/>
                <a:ea typeface="Times New Roman"/>
                <a:cs typeface="Angsana New"/>
              </a:rPr>
              <a:t>นา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ริยํ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เป็นต้น ที่ระบุชัดว่าบทนั้นเป็นปุงลิงค์ อิตถีลิงค์ หรือนปุงสกลิงค์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เช่น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ทาน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วา ปุเม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ทานวนฺ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ตุ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ปุงลิงค์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ธิติตฺถิยํ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ธิติ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ศัพท์มีใช้ในอิตถี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ลิงค์</a:t>
            </a:r>
            <a:r>
              <a:rPr lang="th-TH" sz="2000" dirty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ชตุ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นปุ</a:t>
            </a:r>
            <a:r>
              <a:rPr lang="th-TH" sz="2800" b="1" dirty="0" smtClean="0">
                <a:latin typeface="Angsana Bali"/>
                <a:ea typeface="Times New Roman"/>
                <a:cs typeface="Angsana Bali"/>
              </a:rPr>
              <a:t>™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สเก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ชตุ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นปุงสกลิงค์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อปุ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เม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เทว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ตานิ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เทว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ตา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ศัพท์มีใช้ในอิตถีลิงค์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และนปุงสกลิงค์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วชิรํ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ปุนฺนปุ</a:t>
            </a:r>
            <a:r>
              <a:rPr lang="th-TH" sz="2800" b="1" dirty="0" smtClean="0">
                <a:latin typeface="Angsana Bali"/>
                <a:ea typeface="Times New Roman"/>
                <a:cs typeface="Angsana Bali"/>
              </a:rPr>
              <a:t>™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สเก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วชิร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ศัพท์มีใช้ในปุงลิงค์และ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นปุงสกลิงค์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วิ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มาโน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นิตฺถิยํ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วิมาน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ศัพท์มีใช้ในปุงลิงค์และ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นปุงสกลิงค์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วุฏฐิ</a:t>
            </a:r>
            <a:r>
              <a:rPr lang="th-TH" sz="2800" b="1" dirty="0" smtClean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นา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ริยํ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วุฏฺฐิ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มีใช้ในอิตถี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ลิงค์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526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690" y="88544"/>
            <a:ext cx="91062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ต่อ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666" y="495056"/>
            <a:ext cx="11077731" cy="61247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        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บททวันทส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มาสนั้น ส่วนมากเป็นบทที่มีลิงค์เดียวกัน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หากต้องการ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ทราบลิงค์ของบทที่ประกอบเข้า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เป็นท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วันท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สมาส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ให้สังเกตดูศัพท์ที่เรียง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ไว้ท้ายสุด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ของทวันทส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มาสเป็นลิงค์อะไร บทที่เรียงอยู่ข้างหน้าก็เป็นลิงค์นั้นไปด้วย เช่น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บททวันทส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มาสว่า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ธุวมนิทสฺสนากตาปโลกิตํ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บอกให้รู้ว่าทั้ง ๔ บท คือ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ธุว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อนิทสฺ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สน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อกต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และ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อป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โลกิต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เป็นนปุงสกลิงค์เหมือนกัน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บททวันทส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มาสว่า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“วิ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มุตฺยสงฺขต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ธาตุ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สุทฺธินิพฺ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พุติโย”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บอกให้รู้ว่าทั้ง ๔ บท คือ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วิ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มุตฺ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ติ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อสงฺขต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ธาตุ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สุทฺธิ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และ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นิพฺ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พุติ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เป็นอิตถีลิงค์เหมือนกัน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บทว่า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ทฺ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วีสุ”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แปลว่า “ในลิงค์ทั้ง ๒” หมายถึงมีใช้ในปุงลิงค์และอิตถีลิงค์ เช่น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อส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นิ </a:t>
            </a:r>
            <a:r>
              <a:rPr lang="th-TH" sz="2800" b="1" dirty="0" err="1" smtClean="0">
                <a:latin typeface="Times New Roman"/>
                <a:ea typeface="Times New Roman"/>
                <a:cs typeface="TH SarabunPSK"/>
              </a:rPr>
              <a:t>ทฺ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วีสุ”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อส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นิ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มีใช้ในลิงค์ทั้ง ๒ คือปุงลิงค์และอิตถีลิงค์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บทว่า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“ตีสุ”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หรือ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“ติสุ”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แปลว่า “ในลิงค์ทั้ง ๓” หมายถึงมีใช้ในลิงค์ทั้ง ๓ เช่น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“อูสวา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ตูสโร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 ติสุ”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อูสวนฺ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ตุ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และ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อูสร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มีใช้ในลิงค์ทั้ง ๓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บทว่า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“ตุ”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แปลว่า “ส่วน”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บท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ที่อยู่หน้า ตุ นั้น เริ่มขึ้นเนื้อความใหม่ เช่น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 “ชิโน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สกฺ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โก ตุ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สิทฺธตฺ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โถ”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สกฺก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ศัพท์เริ่มต้นเนื้อความใหม่ แตกต่างจาก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ชิน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ศัพท์ที่อยู่ในคาถาบาทเดียวกัน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บทที่อยู่หลัง </a:t>
            </a:r>
            <a:r>
              <a:rPr lang="th-TH" sz="2800" dirty="0" err="1" smtClean="0">
                <a:latin typeface="Times New Roman"/>
                <a:ea typeface="Times New Roman"/>
                <a:cs typeface="TH SarabunPSK"/>
              </a:rPr>
              <a:t>อถ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 ศัพท์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เป็นบทขึ้นเนื้อความใหม่ เช่น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“อภิโทโส </a:t>
            </a:r>
            <a:r>
              <a:rPr lang="th-TH" sz="2800" b="1" dirty="0" err="1">
                <a:latin typeface="Times New Roman"/>
                <a:ea typeface="Times New Roman"/>
                <a:cs typeface="TH SarabunPSK"/>
              </a:rPr>
              <a:t>ปโทโส</a:t>
            </a:r>
            <a:r>
              <a:rPr lang="en-US" sz="2800" b="1" dirty="0">
                <a:latin typeface="TH SarabunPSK"/>
                <a:ea typeface="Times New Roman"/>
                <a:cs typeface="Angsana New"/>
              </a:rPr>
              <a:t>’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ถ สาโย </a:t>
            </a:r>
            <a:r>
              <a:rPr lang="th-TH" sz="2800" b="1" dirty="0" err="1">
                <a:latin typeface="TH SarabunPSK"/>
                <a:ea typeface="Times New Roman"/>
                <a:cs typeface="Angsana New"/>
              </a:rPr>
              <a:t>สญฺฌา</a:t>
            </a:r>
            <a:r>
              <a:rPr lang="th-TH" sz="2800" b="1" dirty="0" err="1" smtClean="0">
                <a:latin typeface="TH SarabunPSK"/>
                <a:ea typeface="Times New Roman"/>
                <a:cs typeface="Angsana New"/>
              </a:rPr>
              <a:t>ทินจฺจ</a:t>
            </a:r>
            <a:r>
              <a:rPr lang="th-TH" sz="2800" b="1" dirty="0">
                <a:latin typeface="TH SarabunPSK"/>
                <a:ea typeface="Times New Roman"/>
                <a:cs typeface="Angsana New"/>
              </a:rPr>
              <a:t>โย”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 </a:t>
            </a:r>
            <a:r>
              <a:rPr lang="th-TH" sz="2800" b="1" dirty="0">
                <a:latin typeface="Times New Roman"/>
                <a:ea typeface="Times New Roman"/>
                <a:cs typeface="TH SarabunPSK"/>
              </a:rPr>
              <a:t>สาย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ศัพท์เป็นต้นไป ขึ้นต้นเนื้อความ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ใหม่</a:t>
            </a:r>
            <a:r>
              <a:rPr lang="en-US" sz="2000" dirty="0">
                <a:latin typeface="TH SarabunPSK"/>
                <a:ea typeface="Batang"/>
                <a:cs typeface="Angsana New"/>
              </a:rPr>
              <a:t>	</a:t>
            </a:r>
            <a:r>
              <a:rPr lang="en-US" sz="2000" dirty="0">
                <a:latin typeface="Browallia New"/>
                <a:ea typeface="Times New Roman"/>
                <a:cs typeface="Angsana New"/>
              </a:rPr>
              <a:t> </a:t>
            </a:r>
            <a:endParaRPr lang="en-US" sz="11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490370" y="11142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52" y="208464"/>
            <a:ext cx="641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0"/>
                <a:ea typeface="Montserrat Light" charset="0"/>
                <a:cs typeface="+mj-cs"/>
              </a:rPr>
              <a:t>๑.๕ พระพุทธเจ้ากับการทรงใช้ภาษา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612" y="882098"/>
            <a:ext cx="11070515" cy="286232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/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       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การทรงใช้ภาษาของพระพุทธเจ้านั้นเป็นคำที่ใช้พูดกันอยู่ในยุคนั้น คำว่า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วิชชา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ก็ดี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พรหมจรรย์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ธรรมวินัย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แม้กระทั่งคำว่า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นิพพาน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ที่แสดงถึงเป้าหมายสูงสุดของพระพุทธศาสนาก็ดี เป็นคำที่ชาวอินเดียในยุคนั้นใช้พูดและสอนกันอยู่แล้ว แต่พระองค์ทรงเป็นนักปฏิวัติปฏิรูปและอนุรักษ์ ได้ทรงนำมาใช้โดยรื้อความหมายเก่าเสียแล้วสร้างหรือให้ความหมายใหม่ตามทัศนะของพระองค์แทน </a:t>
            </a:r>
            <a:endParaRPr lang="th-TH" sz="3600" dirty="0"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5033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24657" y="329783"/>
            <a:ext cx="1091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การใช้ภาษาในการประกาศพระศาสนาของพระพุทธเจ้าจึงมีลักษณะเด่นที่สำคัญ พอสรุปเป็นประเด็นได้ดังนี้คือ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17223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308</Words>
  <Application>Microsoft Office PowerPoint</Application>
  <PresentationFormat>แบบจอกว้าง</PresentationFormat>
  <Paragraphs>35</Paragraphs>
  <Slides>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21" baseType="lpstr">
      <vt:lpstr>Calibri</vt:lpstr>
      <vt:lpstr>Montserrat</vt:lpstr>
      <vt:lpstr>Montserrat Light</vt:lpstr>
      <vt:lpstr>Batang</vt:lpstr>
      <vt:lpstr>Times New Roman</vt:lpstr>
      <vt:lpstr>BrowalliaUPC,Bold</vt:lpstr>
      <vt:lpstr>Arial</vt:lpstr>
      <vt:lpstr>Angsana New</vt:lpstr>
      <vt:lpstr>Angsana Bali</vt:lpstr>
      <vt:lpstr>Browallia New</vt:lpstr>
      <vt:lpstr>Montserrat Hairline</vt:lpstr>
      <vt:lpstr>Cordia New</vt:lpstr>
      <vt:lpstr>TH SarabunPSK</vt:lpstr>
      <vt:lpstr>Calibri Light</vt:lpstr>
      <vt:lpstr>Office Theme</vt:lpstr>
      <vt:lpstr>งานนำเสนอ PowerPoint</vt:lpstr>
      <vt:lpstr>วิชอภิธาน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Anubiz</dc:creator>
  <cp:lastModifiedBy>Windows User</cp:lastModifiedBy>
  <cp:revision>153</cp:revision>
  <dcterms:created xsi:type="dcterms:W3CDTF">2016-05-19T08:21:51Z</dcterms:created>
  <dcterms:modified xsi:type="dcterms:W3CDTF">2017-06-13T06:36:44Z</dcterms:modified>
</cp:coreProperties>
</file>