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47129" y="688628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h-TH" sz="8000" b="1" dirty="0" smtClean="0"/>
          </a:p>
          <a:p>
            <a:pPr marL="0" indent="0" algn="ctr">
              <a:buNone/>
            </a:pPr>
            <a:r>
              <a:rPr lang="th-TH" sz="8000" b="1" dirty="0" smtClean="0"/>
              <a:t>สาขา</a:t>
            </a:r>
            <a:r>
              <a:rPr lang="th-TH" sz="8000" b="1" dirty="0"/>
              <a:t>ของวิชาภาษาศาสตร์</a:t>
            </a:r>
          </a:p>
          <a:p>
            <a:pPr marL="0" indent="0" algn="ctr">
              <a:buNone/>
            </a:pP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39404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189571"/>
            <a:ext cx="11942956" cy="6668429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endParaRPr lang="th-TH" sz="3600" b="1" dirty="0" smtClean="0">
              <a:latin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ภาษาศาสตร์</a:t>
            </a:r>
            <a:r>
              <a:rPr lang="th-TH" sz="3600" b="1" dirty="0">
                <a:latin typeface="Aharoni" panose="02010803020104030203" pitchFamily="2" charset="-79"/>
              </a:rPr>
              <a:t>เชิงสังคม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(Sociolinguistics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th-TH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	</a:t>
            </a:r>
            <a:r>
              <a:rPr lang="th-TH" sz="2800" b="1" dirty="0" smtClean="0">
                <a:latin typeface="Aharoni" panose="02010803020104030203" pitchFamily="2" charset="-79"/>
              </a:rPr>
              <a:t>สังคม</a:t>
            </a:r>
            <a:r>
              <a:rPr lang="th-TH" sz="2800" b="1" dirty="0">
                <a:latin typeface="Aharoni" panose="02010803020104030203" pitchFamily="2" charset="-79"/>
              </a:rPr>
              <a:t>วิทยาภาษาศาสตร์ คือ การศึกษาเรื่องของภาษาที่เกี่ยวข้องกับสังคมหรืออยู่ใน</a:t>
            </a:r>
            <a:r>
              <a:rPr lang="th-TH" sz="2800" b="1" dirty="0" smtClean="0">
                <a:latin typeface="Aharoni" panose="02010803020104030203" pitchFamily="2" charset="-79"/>
              </a:rPr>
              <a:t>บริบทของ</a:t>
            </a:r>
            <a:r>
              <a:rPr lang="th-TH" sz="2800" b="1" dirty="0">
                <a:latin typeface="Aharoni" panose="02010803020104030203" pitchFamily="2" charset="-79"/>
              </a:rPr>
              <a:t>สังคม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800" b="1" dirty="0">
                <a:latin typeface="Aharoni" panose="02010803020104030203" pitchFamily="2" charset="-79"/>
              </a:rPr>
              <a:t>	</a:t>
            </a:r>
            <a:r>
              <a:rPr lang="th-TH" sz="2800" b="1" dirty="0" smtClean="0">
                <a:latin typeface="Aharoni" panose="02010803020104030203" pitchFamily="2" charset="-79"/>
              </a:rPr>
              <a:t>		สังคม</a:t>
            </a:r>
            <a:r>
              <a:rPr lang="th-TH" sz="2800" b="1" dirty="0">
                <a:latin typeface="Aharoni" panose="02010803020104030203" pitchFamily="2" charset="-79"/>
              </a:rPr>
              <a:t>วิทยาภาษาศาสตร์ เป็นศาสตร์ซึ่งเริ่มศึกษากันมาเมื่อ ๓๐ กว่าปีมานี้ และเติบโตมากในช่วงปลายปี ค.ศ. 1960  ต้นปี ค.ศ. 1970  ความสนใจทางสังคมวิทยาภาษาศาสตร์ขยายวงกว้างออกไป นักภาษาศาสตร์และนักมานุษยวิทยามีความสำนึกจะต้องศึกษาด้านนี้ เพราะเป็นพื้นฐานของการศึกษาทางภาษาและมานุษยวิทยา ตัวอย่างเช่น การทำความเข้าใจภาษาถิ่นของภาษาใดภาษาหนึ่งนั้น    เราไม่อาจหาคำอธิบายได้โดยปราศจากความรู้ด้านสังคมวิทยา    ทั้งนี้เนื่องจากภาษาถิ่นเกี่ยวข้องเป็นอันมากกับวัฒนธรรมและประวัติศาสตร์     เราต้องศึกษาอดีตจึงจะสามารถอธิบาย ปัจจุบัน วิชาสังคมวิทยาภาษาศาสตร์จึงเจริญอย่างรวดเร็ว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800" b="1" dirty="0">
                <a:latin typeface="Aharoni" panose="02010803020104030203" pitchFamily="2" charset="-79"/>
              </a:rPr>
              <a:t>	</a:t>
            </a:r>
            <a:r>
              <a:rPr lang="th-TH" sz="2800" b="1" dirty="0" smtClean="0">
                <a:latin typeface="Aharoni" panose="02010803020104030203" pitchFamily="2" charset="-79"/>
              </a:rPr>
              <a:t>		ถ้า</a:t>
            </a:r>
            <a:r>
              <a:rPr lang="th-TH" sz="2800" b="1" dirty="0">
                <a:latin typeface="Aharoni" panose="02010803020104030203" pitchFamily="2" charset="-79"/>
              </a:rPr>
              <a:t>เราศึกษางานของนักภาษาศาสตร์แรกเริ่ม แม้แต่งานของ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Chomsky </a:t>
            </a:r>
            <a:r>
              <a:rPr lang="th-TH" sz="2800" b="1" dirty="0">
                <a:latin typeface="Aharoni" panose="02010803020104030203" pitchFamily="2" charset="-79"/>
              </a:rPr>
              <a:t>เราจะพบว่าภาษายังถูกแยกจากบริบททางสังคม ภาษาที่เขาศึกษากันจึงมีลักษณะเป็นภาษาในเชิงอุดมคติ เกิดจากผู้ใช้ภาษาที่ไม่มีอยู่จริงในสังคม คือ มีความสมบูรณ์แบบ เป็นภาษาที่ใช้กันในสังคมที่มีภาษาอยู่ภาษาเดียวและระดับเดียว และดูเหมือนว่าทุกคนในสังคมนั้นรู้ภาษาของตนเองอย่างดีเยี่ยม สามารถใช้ภาษาอย่างถูกต้องตรงตามไวยากรณ์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800" b="1" dirty="0">
                <a:latin typeface="Aharoni" panose="02010803020104030203" pitchFamily="2" charset="-79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96366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223025"/>
            <a:ext cx="11098354" cy="5818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Trudgill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r>
              <a:rPr lang="th-TH" sz="2800" b="1" dirty="0">
                <a:latin typeface="Aharoni" panose="02010803020104030203" pitchFamily="2" charset="-79"/>
              </a:rPr>
              <a:t>กล่าวว่าภาษามีหน้าที่ 2  อย่าง คือ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1.	หน้าที่ของภาษาในการสร้างความสัมพันธ์และรักษาไว้ซึ่งความสัมพันธ์ที่ดีกับบุคคลอื่น ๆ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2.	หน้าที่ของภาษาในการสื่อสาร ดังนั้นเราจึงเริ่มศึกษาภาษาในบริบททางสังคม ด้วยเหตุผลที่ภาษาไม่เพียงแต่มีหน้าที่ในการสื่อสารเท่านั้นแต่มีหน้าที่เชิงสังคมด้วย และภาษาเป็นสิ่งหนึ่งที่ช่วยแบ่งแยกกลุ่มคนออกเป็นสังคม จะเห็นได้ว่าเราจัดกลุ่มคนกลุ่มหนึ่ง ๆ ที่ใช้ภาษาเดียวกันเป็นสังคมเดียวกัน เป็นต้น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	ข้อสมมุติฐานของ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Sapir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2800" b="1" dirty="0">
                <a:latin typeface="Aharoni" panose="02010803020104030203" pitchFamily="2" charset="-79"/>
              </a:rPr>
              <a:t>และ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Whorf (Edward Sapir) (Benjamin Lee Whorf) </a:t>
            </a:r>
            <a:r>
              <a:rPr lang="th-TH" sz="2800" b="1" dirty="0">
                <a:latin typeface="Aharoni" panose="02010803020104030203" pitchFamily="2" charset="-79"/>
              </a:rPr>
              <a:t>กล่าวว่า ทัศนะของคนที่มีต่อสิ่งแวดล้อมอาจถูกจำกัดหรือวางเงื่อนไขโดยภาษา และยังมีผลกระทบจากสังคมต่อภาษา ซึ่งสิ่งเหล่านี้จะสะท้อนให้เห็นได้ทางภาษา เช่น มีการแบ่งแยกคำบางคำได้แตกต่างกันไปมากมายในสังคมที่เกี่ยวข้องกับคำนั้นมาก ๆ เช่น พวก</a:t>
            </a:r>
            <a:r>
              <a:rPr lang="th-TH" sz="2800" b="1" dirty="0" err="1">
                <a:latin typeface="Aharoni" panose="02010803020104030203" pitchFamily="2" charset="-79"/>
              </a:rPr>
              <a:t>เอส</a:t>
            </a:r>
            <a:r>
              <a:rPr lang="th-TH" sz="2800" b="1" dirty="0">
                <a:latin typeface="Aharoni" panose="02010803020104030203" pitchFamily="2" charset="-79"/>
              </a:rPr>
              <a:t>กิโมสามารถแยกแยะความแตกต่างระหว่างหิมะแบบต่าง ๆ ออกไปได้มากมาย, พวกชาว</a:t>
            </a:r>
            <a:r>
              <a:rPr lang="th-TH" sz="2800" b="1" dirty="0" err="1">
                <a:latin typeface="Aharoni" panose="02010803020104030203" pitchFamily="2" charset="-79"/>
              </a:rPr>
              <a:t>แลปป์</a:t>
            </a:r>
            <a:r>
              <a:rPr lang="th-TH" sz="2800" b="1" dirty="0">
                <a:latin typeface="Aharoni" panose="02010803020104030203" pitchFamily="2" charset="-79"/>
              </a:rPr>
              <a:t> </a:t>
            </a:r>
            <a:r>
              <a:rPr lang="en-US" sz="2000" b="1" dirty="0" smtClean="0">
                <a:latin typeface="Aharoni" panose="02010803020104030203" pitchFamily="2" charset="-79"/>
              </a:rPr>
              <a:t>(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Northern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Scandinavia) </a:t>
            </a:r>
            <a:r>
              <a:rPr lang="th-TH" sz="2800" b="1" dirty="0">
                <a:latin typeface="Aharoni" panose="02010803020104030203" pitchFamily="2" charset="-79"/>
              </a:rPr>
              <a:t>ก็มีคำใช้เรียกกวาง </a:t>
            </a:r>
            <a:r>
              <a:rPr lang="en-US" sz="2000" b="1" dirty="0" smtClean="0">
                <a:latin typeface="Aharoni" panose="02010803020104030203" pitchFamily="2" charset="-79"/>
              </a:rPr>
              <a:t>(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Reindeer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หลายต่อหลายคำและ</a:t>
            </a:r>
            <a:r>
              <a:rPr lang="th-TH" sz="2800" b="1" dirty="0" err="1">
                <a:latin typeface="Aharoni" panose="02010803020104030203" pitchFamily="2" charset="-79"/>
              </a:rPr>
              <a:t>พวกเบ</a:t>
            </a:r>
            <a:r>
              <a:rPr lang="th-TH" sz="2800" b="1" dirty="0">
                <a:latin typeface="Aharoni" panose="02010803020104030203" pitchFamily="2" charset="-79"/>
              </a:rPr>
              <a:t>ดูอิน </a:t>
            </a:r>
            <a:r>
              <a:rPr lang="en-US" sz="2000" b="1" dirty="0" smtClean="0">
                <a:latin typeface="Aharoni" panose="02010803020104030203" pitchFamily="2" charset="-79"/>
              </a:rPr>
              <a:t>(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Arabic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ก็มีศัพท์เกี่ยวข้องกับอูฐอยู่จำนวนมาก กล่าวกันว่าอาหารไทยมีรสชาติหลายหลาก ภาษาไทยจึงมีคำบอกรสหลายหลากไปด้วย เป็นต้น</a:t>
            </a:r>
          </a:p>
          <a:p>
            <a:pPr marL="0" indent="0">
              <a:buNone/>
            </a:pPr>
            <a:r>
              <a:rPr lang="th-TH" sz="2800" b="1" dirty="0">
                <a:latin typeface="Aharoni" panose="02010803020104030203" pitchFamily="2" charset="-79"/>
              </a:rPr>
              <a:t>	</a:t>
            </a:r>
          </a:p>
          <a:p>
            <a:pPr marL="0" indent="0">
              <a:buNone/>
            </a:pPr>
            <a:endParaRPr lang="th-TH" sz="28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477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56117"/>
            <a:ext cx="11232168" cy="6590371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2800" b="1" dirty="0" smtClean="0">
                <a:latin typeface="Aharoni" panose="02010803020104030203" pitchFamily="2" charset="-79"/>
              </a:rPr>
              <a:t>		ความ</a:t>
            </a:r>
            <a:r>
              <a:rPr lang="th-TH" sz="2800" b="1" dirty="0">
                <a:latin typeface="Aharoni" panose="02010803020104030203" pitchFamily="2" charset="-79"/>
              </a:rPr>
              <a:t>จริงภาษาศาสตร์สังคม เป็นแขนงหนึ่งของภาษาศาสตร์ แต่โดยทั่วไปการศึกษาแขนงอื่น ๆ ส่วนใหญ่ในภาษาศาสตร์มักมุ่งวิเคราะห์รูปหรือโครงสร้างของภาษา โดยไม่สนใจบริบททางสังคม วัตถุประสงค์หลักของนักภาษาศาสตร์โดยทั่วไปคือ วิเคราะห์รูปของภาษาใดภาษาหนึ่ง ในด้านใดด้านหนึ่งแล้วสรุปกฎของภาษาด้านนั้นออกมา</a:t>
            </a:r>
          </a:p>
          <a:p>
            <a:pPr marL="400050" lvl="1" indent="360000">
              <a:spcBef>
                <a:spcPts val="0"/>
              </a:spcBef>
              <a:buNone/>
            </a:pPr>
            <a:r>
              <a:rPr lang="th-TH" sz="2600" b="1" dirty="0">
                <a:latin typeface="Aharoni" panose="02010803020104030203" pitchFamily="2" charset="-79"/>
              </a:rPr>
              <a:t>	</a:t>
            </a:r>
            <a:r>
              <a:rPr lang="th-TH" sz="2600" b="1" dirty="0" err="1">
                <a:latin typeface="Aharoni" panose="02010803020104030203" pitchFamily="2" charset="-79"/>
              </a:rPr>
              <a:t>ฟิชแมน</a:t>
            </a:r>
            <a:r>
              <a:rPr lang="th-TH" sz="2600" b="1" dirty="0">
                <a:latin typeface="Aharoni" panose="02010803020104030203" pitchFamily="2" charset="-79"/>
              </a:rPr>
              <a:t> 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(Fishman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1968 : 7) </a:t>
            </a:r>
            <a:r>
              <a:rPr lang="th-TH" sz="2600" b="1" dirty="0">
                <a:latin typeface="Aharoni" panose="02010803020104030203" pitchFamily="2" charset="-79"/>
              </a:rPr>
              <a:t>วิจารณ์ภาษาศาสตร์โดยเฉพาะภาษาศาสตร์ในอเมริกา ในครึ่งแรก</a:t>
            </a:r>
            <a:r>
              <a:rPr lang="th-TH" sz="2600" b="1" dirty="0" smtClean="0">
                <a:latin typeface="Aharoni" panose="02010803020104030203" pitchFamily="2" charset="-79"/>
              </a:rPr>
              <a:t>ของ</a:t>
            </a:r>
            <a:r>
              <a:rPr lang="th-TH" sz="2600" b="1" dirty="0" err="1" smtClean="0">
                <a:latin typeface="Aharoni" panose="02010803020104030203" pitchFamily="2" charset="-79"/>
              </a:rPr>
              <a:t>คริสตศตวรรษ</a:t>
            </a:r>
            <a:r>
              <a:rPr lang="th-TH" sz="2600" b="1" dirty="0">
                <a:latin typeface="Aharoni" panose="02010803020104030203" pitchFamily="2" charset="-79"/>
              </a:rPr>
              <a:t>ที่  20  ว่าเป็นสาขาวิชาที่เน้นรูป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Formal  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discipline) </a:t>
            </a:r>
            <a:r>
              <a:rPr lang="th-TH" sz="2600" b="1" dirty="0">
                <a:latin typeface="Aharoni" panose="02010803020104030203" pitchFamily="2" charset="-79"/>
              </a:rPr>
              <a:t>ซึ่งจัดอยู่ในแนวเดียวกับคณิตศาสตร์บริสุทธิ์ได้ </a:t>
            </a:r>
            <a:r>
              <a:rPr lang="th-TH" sz="2600" b="1" dirty="0" err="1">
                <a:latin typeface="Aharoni" panose="02010803020104030203" pitchFamily="2" charset="-79"/>
              </a:rPr>
              <a:t>ฟิชแมน</a:t>
            </a:r>
            <a:r>
              <a:rPr lang="th-TH" sz="2600" b="1" dirty="0">
                <a:latin typeface="Aharoni" panose="02010803020104030203" pitchFamily="2" charset="-79"/>
              </a:rPr>
              <a:t>วิเคราะห์ว่า นักภาษาศาสตร์มุ่งหาหน่วยและแบบแผน ซึ่งอยู่นอกเหนือจากการใช้จริงและตัวผู้ใช้ บริบททางสังคมและทางจิตวิทยาไม่เพียงแต่จะถูกตัดทิ้ง แต่ยังถูกโจมตีโดยนักภาษาศาสตร์ชาวอเมริกันที่มีชื่อเสียงบางคนว่าเป็นอันตรายและทำให้ภาษา-ศาสตร์ เดินทางผิด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800" b="1" dirty="0">
                <a:latin typeface="Aharoni" panose="02010803020104030203" pitchFamily="2" charset="-79"/>
              </a:rPr>
              <a:t>	เมื่อเทียบกับภาษาศาสตร์แขนงอื่น ๆ โดยเฉพาะสาขาเชิงทฤษฎี เช่น วากยสัมพันธ์ ภาษาศาสตร์สังคม</a:t>
            </a:r>
            <a:r>
              <a:rPr lang="th-TH" sz="2800" b="1" dirty="0" smtClean="0">
                <a:latin typeface="Aharoni" panose="02010803020104030203" pitchFamily="2" charset="-79"/>
              </a:rPr>
              <a:t>ดู		อ่อน</a:t>
            </a:r>
            <a:r>
              <a:rPr lang="th-TH" sz="2800" b="1" dirty="0">
                <a:latin typeface="Aharoni" panose="02010803020104030203" pitchFamily="2" charset="-79"/>
              </a:rPr>
              <a:t>วัยกว่ามากในแง่ทฤษฎีหรือกรอบการวิเคราะห์ 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(Framework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อย่างไรก็ตาม หลังจากมี</a:t>
            </a:r>
            <a:r>
              <a:rPr lang="th-TH" sz="2800" b="1" dirty="0" smtClean="0">
                <a:latin typeface="Aharoni" panose="02010803020104030203" pitchFamily="2" charset="-79"/>
              </a:rPr>
              <a:t>ผลงาน	ออกมา</a:t>
            </a:r>
            <a:r>
              <a:rPr lang="th-TH" sz="2800" b="1" dirty="0">
                <a:latin typeface="Aharoni" panose="02010803020104030203" pitchFamily="2" charset="-79"/>
              </a:rPr>
              <a:t>เป็นจำนวนมากในครึ่งหลังของทศวรรษที่ 1970  และในทศวรรษที่ 1980  เราอาจกล่าวได้ว่า </a:t>
            </a:r>
            <a:r>
              <a:rPr lang="th-TH" sz="2800" b="1" dirty="0" smtClean="0">
                <a:latin typeface="Aharoni" panose="02010803020104030203" pitchFamily="2" charset="-79"/>
              </a:rPr>
              <a:t>	ภาษาศาสตร์</a:t>
            </a:r>
            <a:r>
              <a:rPr lang="th-TH" sz="2800" b="1" dirty="0">
                <a:latin typeface="Aharoni" panose="02010803020104030203" pitchFamily="2" charset="-79"/>
              </a:rPr>
              <a:t>สังคมในอนาคตจะมีรูปจำลอง </a:t>
            </a:r>
            <a:r>
              <a:rPr lang="en-US" sz="2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(model</a:t>
            </a:r>
            <a:r>
              <a:rPr lang="en-US" sz="20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2800" b="1" dirty="0">
                <a:latin typeface="Aharoni" panose="02010803020104030203" pitchFamily="2" charset="-79"/>
              </a:rPr>
              <a:t>ให้เป็นแนวทางมากขึ้น</a:t>
            </a:r>
          </a:p>
          <a:p>
            <a:pPr marL="0" indent="360000">
              <a:spcBef>
                <a:spcPts val="0"/>
              </a:spcBef>
              <a:buNone/>
            </a:pPr>
            <a:endParaRPr lang="th-TH" sz="28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013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385" y="200723"/>
            <a:ext cx="11496907" cy="5840640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4000" b="1" dirty="0">
                <a:latin typeface="Aharoni" panose="02010803020104030203" pitchFamily="2" charset="-79"/>
              </a:rPr>
              <a:t>ภาษาศาสตร์เชิงจิตวิทยา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(Psycholinguistics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th-TH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	</a:t>
            </a:r>
            <a:r>
              <a:rPr lang="th-TH" sz="3200" b="1" dirty="0" smtClean="0">
                <a:latin typeface="Aharoni" panose="02010803020104030203" pitchFamily="2" charset="-79"/>
              </a:rPr>
              <a:t>ภาษาศาสตร์</a:t>
            </a:r>
            <a:r>
              <a:rPr lang="th-TH" sz="3200" b="1" dirty="0">
                <a:latin typeface="Aharoni" panose="02010803020104030203" pitchFamily="2" charset="-79"/>
              </a:rPr>
              <a:t>เชิงจิตวิทยา เป็นศาสตร์ที่เกิดใหม่มีอายุน้อย ซึ่งบางคำถามก็ยังหาคำตอบไม่ได้ แต่เป็นศาสตร์ที่เป็นพื้นฐานสำคัญต่อการเรียนการสอนภาษาและภาษาศาสตร์ทั่วไปด้วย </a:t>
            </a: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Green Judith (1979) </a:t>
            </a:r>
            <a:r>
              <a:rPr lang="th-TH" sz="3200" b="1" dirty="0">
                <a:latin typeface="Aharoni" panose="02010803020104030203" pitchFamily="2" charset="-79"/>
              </a:rPr>
              <a:t>เห็นว่า ภาษาศาสตร์เชิงจิตวิทยานี้เป็นสาขาหนึ่งของวิชาจิตวิทยา แต่ก็มีความสัมพันธ์กับวิชาภาษาศาสตร์ เพราะนักจิตวิทยาจะต้องศึกษาเรื่องของภาษาที่เกี่ยวข้องกับทฤษฎีทางจิตวิทยา อันเนื่องด้วยพฤติกรรมทางภาษาของมนุษย์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</a:t>
            </a:r>
            <a:r>
              <a:rPr lang="th-TH" sz="3200" b="1" dirty="0" smtClean="0">
                <a:latin typeface="Aharoni" panose="02010803020104030203" pitchFamily="2" charset="-79"/>
              </a:rPr>
              <a:t>		ศัพท์ 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psycholinguistics </a:t>
            </a:r>
            <a:r>
              <a:rPr lang="th-TH" sz="3200" b="1" dirty="0">
                <a:latin typeface="Aharoni" panose="02010803020104030203" pitchFamily="2" charset="-79"/>
              </a:rPr>
              <a:t>ใช้ครั้งแรกเมื่อมีการสัมมนาที่มหาวิทยาลัยอินเดียนา </a:t>
            </a: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Osgood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3200" b="1" dirty="0">
                <a:latin typeface="Aharoni" panose="02010803020104030203" pitchFamily="2" charset="-79"/>
              </a:rPr>
              <a:t>และ </a:t>
            </a:r>
            <a:r>
              <a:rPr lang="en-US" sz="24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Sebeok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3200" b="1" dirty="0">
                <a:latin typeface="Aharoni" panose="02010803020104030203" pitchFamily="2" charset="-79"/>
              </a:rPr>
              <a:t>ได้เขียนหนังสือรวบรวมจากเรื่องที่สัมมนาตีพิมพ์ขึ้นในปี 1958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	</a:t>
            </a:r>
            <a:r>
              <a:rPr lang="th-TH" sz="3200" b="1" dirty="0">
                <a:latin typeface="Aharoni" panose="02010803020104030203" pitchFamily="2" charset="-79"/>
              </a:rPr>
              <a:t>	คำ</a:t>
            </a:r>
            <a:r>
              <a:rPr lang="th-TH" sz="2400" b="1" dirty="0">
                <a:latin typeface="Aharoni" panose="02010803020104030203" pitchFamily="2" charset="-79"/>
              </a:rPr>
              <a:t> </a:t>
            </a: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psycholinguistics </a:t>
            </a:r>
            <a:r>
              <a:rPr lang="th-TH" sz="3200" b="1" dirty="0">
                <a:latin typeface="Aharoni" panose="02010803020104030203" pitchFamily="2" charset="-79"/>
              </a:rPr>
              <a:t>ในครั้งแรกที่ใช้นั้นมุ่งพรรณนาภาษาของคนที่พูดออกมา </a:t>
            </a: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(Output</a:t>
            </a: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th-TH" sz="3200" b="1" dirty="0">
                <a:latin typeface="Aharoni" panose="02010803020104030203" pitchFamily="2" charset="-79"/>
              </a:rPr>
              <a:t>โดยแบ่งเป็นหน่วยทางการวิเคราะห์เป็น “หน่วยเสียง” “หน่วยคำ” และ “ข้อความ” ซึ่งชัดเจนกว่าคำว่า “ตัวอักษร” “คำ” และ “ประโยค”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</a:t>
            </a:r>
          </a:p>
          <a:p>
            <a:pPr marL="0" indent="360000">
              <a:spcBef>
                <a:spcPts val="0"/>
              </a:spcBef>
              <a:buNone/>
            </a:pPr>
            <a:endParaRPr lang="th-TH" sz="32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97524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847482"/>
            <a:ext cx="11120656" cy="4806175"/>
          </a:xfrm>
        </p:spPr>
        <p:txBody>
          <a:bodyPr>
            <a:norm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3600" b="1" dirty="0">
                <a:latin typeface="Aharoni" panose="02010803020104030203" pitchFamily="2" charset="-79"/>
              </a:rPr>
              <a:t>การศึกษาภาษาศาสตร์เชิงจิตวิทยา ได้แบ่งเป็น 2 กลุ่ม คือ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	1</a:t>
            </a:r>
            <a:r>
              <a:rPr lang="th-TH" sz="3600" b="1" dirty="0">
                <a:latin typeface="Aharoni" panose="02010803020104030203" pitchFamily="2" charset="-79"/>
              </a:rPr>
              <a:t>.	กลุ่มของ 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Skinner </a:t>
            </a:r>
            <a:r>
              <a:rPr lang="th-TH" sz="3600" b="1" dirty="0">
                <a:latin typeface="Aharoni" panose="02010803020104030203" pitchFamily="2" charset="-79"/>
              </a:rPr>
              <a:t>เชื่อว่า พฤติกรรมทางภาษาเกี่ยวข้องกับการกระตุ้นและการวางเงื่อนไข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b="1" dirty="0" smtClean="0">
                <a:latin typeface="Aharoni" panose="02010803020104030203" pitchFamily="2" charset="-79"/>
              </a:rPr>
              <a:t>		2</a:t>
            </a:r>
            <a:r>
              <a:rPr lang="th-TH" sz="3600" b="1" dirty="0">
                <a:latin typeface="Aharoni" panose="02010803020104030203" pitchFamily="2" charset="-79"/>
              </a:rPr>
              <a:t>.	กลุ่มของ 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Chomsky</a:t>
            </a:r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th-TH" sz="3600" b="1" dirty="0">
                <a:latin typeface="Aharoni" panose="02010803020104030203" pitchFamily="2" charset="-79"/>
              </a:rPr>
              <a:t>เชื่อว่า เจ้าของภาษามีความสามารถเชิงสร้างสรรค์ทางภาษา นั่นคือสมองมีความสำคัญ    และคล้าย ๆ  กับเครื่องคอมพิวเตอร์ที่จะทำงานได้ก็ต่อเมื่อมีการวางแผนหรือตั้งโปรแกรมให้มันทำงาน มนุษย์เราพูดได้เพราะถูกวางโปรแกรมมาแล้ว โดยเฉพาะคือ สมองมนุษย์ถูกสกัดมาให้มีเครื่องมือทำงานด้านภาษา</a:t>
            </a:r>
          </a:p>
          <a:p>
            <a:pPr indent="360000">
              <a:spcBef>
                <a:spcPts val="0"/>
              </a:spcBef>
            </a:pPr>
            <a:endParaRPr lang="th-TH" sz="36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8530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5327" y="356839"/>
            <a:ext cx="11363093" cy="6278137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4000" b="1" dirty="0">
                <a:latin typeface="Aharoni" panose="02010803020104030203" pitchFamily="2" charset="-79"/>
              </a:rPr>
              <a:t>ภาษาศาสตร์ประยุกต์ 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(Applied </a:t>
            </a: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Linguistics) 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en-US" sz="3200" b="1" dirty="0"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th-TH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		</a:t>
            </a:r>
            <a:r>
              <a:rPr lang="th-TH" sz="3200" b="1" dirty="0" smtClean="0">
                <a:latin typeface="Aharoni" panose="02010803020104030203" pitchFamily="2" charset="-79"/>
              </a:rPr>
              <a:t>ภาษาศาสตร์</a:t>
            </a:r>
            <a:r>
              <a:rPr lang="th-TH" sz="3200" b="1" dirty="0">
                <a:latin typeface="Aharoni" panose="02010803020104030203" pitchFamily="2" charset="-79"/>
              </a:rPr>
              <a:t>ประยุกต์ เป็นวิชาภาษาศาสตร์ที่นำเอาความรู้จากภาษาศาสตร์สาขาต่าง ๆ มาใช้เป็นประโยชน์ในเฉพาะด้าน เช่น การสอนภาษาแรกและการสอนภาษาที่สอง การสร้างภาษาเขียนให้กับภาษาที่ยังไม่มีตัวเขียน การแบ่งเขตภาษาถิ่น การแก้ไขข้อบกพร่องในการพูดของผู้ป่วย และการแปล เป็นต้น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	</a:t>
            </a:r>
            <a:r>
              <a:rPr lang="th-TH" sz="3200" b="1" dirty="0">
                <a:latin typeface="Aharoni" panose="02010803020104030203" pitchFamily="2" charset="-79"/>
              </a:rPr>
              <a:t>	ด้านประยุกต์ ภาษามีประโยชน์และมีความสำคัญมากมาย แต่เราอาจจะคิดไม่ถึงหรือไม่ค่อยจะคิด   เพราะเป็นไปอย่างปรกติ   เหมือนมีสมองและมีดวงตาที่ทำงานได้ปรกติดีอยู่เราจึง</a:t>
            </a:r>
            <a:r>
              <a:rPr lang="th-TH" sz="3200" b="1" dirty="0" smtClean="0">
                <a:latin typeface="Aharoni" panose="02010803020104030203" pitchFamily="2" charset="-79"/>
              </a:rPr>
              <a:t>ไม่เดือดร้อน</a:t>
            </a:r>
            <a:endParaRPr lang="th-TH" sz="3200" b="1" dirty="0">
              <a:latin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</a:t>
            </a:r>
            <a:r>
              <a:rPr lang="th-TH" sz="3200" b="1" dirty="0" smtClean="0">
                <a:latin typeface="Aharoni" panose="02010803020104030203" pitchFamily="2" charset="-79"/>
              </a:rPr>
              <a:t>		เรา</a:t>
            </a:r>
            <a:r>
              <a:rPr lang="th-TH" sz="3200" b="1" dirty="0">
                <a:latin typeface="Aharoni" panose="02010803020104030203" pitchFamily="2" charset="-79"/>
              </a:rPr>
              <a:t>มักจะสังเกตภาษา วิตกกับมัน สงสัยหรือใคร่รู้เรื่องของภาษาขึ้นมา ต่อเมื่อมีการล้ม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เหลวเกิดขึ้นในการใช้ภาษา</a:t>
            </a:r>
            <a:r>
              <a:rPr lang="th-TH" sz="3200" b="1" dirty="0" smtClean="0">
                <a:latin typeface="Aharoni" panose="02010803020104030203" pitchFamily="2" charset="-79"/>
              </a:rPr>
              <a:t>สื่อสาร</a:t>
            </a:r>
            <a:endParaRPr lang="th-TH" sz="32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362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89933" y="278780"/>
            <a:ext cx="11552662" cy="6378497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เราจะเห็นความสำคัญและความซับซ้อนของภาษาได้ชัดต่อเมื่อความสามารถทางภาษาของเราหยุดชะงัก หรือสูญเสียไปในทันที หรือหยุดพัฒนาการ เช่น กรณีของคนสมองเสียที่เกิดจากอุบัติเหตุ ทำให้พูดไม่ได้ หรือโรคภัยไข้เจ็บบางอย่างไปกระทบกับเรื่องการพูดภาษาจนคนอาจเริ่มพูดไม่รู้เรื่อง ควบคุมคำพูดไม่ได้ เหตุการณ์เช่นนี้จะทำให้เราต้องศึกษาและเรียนรู้เรื่องภาษา และความสามารถทางภาษาเพื่อนำไปประยุกต์ ใช้แก้ปัญหาในการบำบัดรักษาผู้ป่วย  หรือผู้ที่มีความ</a:t>
            </a:r>
            <a:r>
              <a:rPr lang="th-TH" sz="2400" b="1" dirty="0" smtClean="0">
                <a:latin typeface="Aharoni" panose="02010803020104030203" pitchFamily="2" charset="-79"/>
              </a:rPr>
              <a:t>ผิดปกติทางภาษา</a:t>
            </a:r>
            <a:endParaRPr lang="th-TH" sz="2400" b="1" dirty="0">
              <a:latin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     	ภาษาศาสตร์ประยุกต์กับการสอนภาษา 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การประยุกต์ภาษาศาสตร์กับการสอนภาษานั้นต้องคำนึงว่าหลักสูตรมุ่งสอนภาษาเพื่ออะไร เพราะการศึกษาภาษา เราศึกษากัน 2  แนว คือ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 smtClean="0">
                <a:latin typeface="Aharoni" panose="02010803020104030203" pitchFamily="2" charset="-79"/>
              </a:rPr>
              <a:t>		1</a:t>
            </a:r>
            <a:r>
              <a:rPr lang="th-TH" sz="2400" b="1" dirty="0">
                <a:latin typeface="Aharoni" panose="02010803020104030203" pitchFamily="2" charset="-79"/>
              </a:rPr>
              <a:t>.	ศึกษาภาษาของตนหรือภาษาต่างประเทศ เพื่อจะนำมาเป็นเครื่องมือ สำหรับสื่อความคิดเปรียบได้กับการเรียนขับรถ คือ ให้มีทักษะในการใช้ภาษาเป็นเครื่องมือสื่อสารที่มี</a:t>
            </a:r>
            <a:r>
              <a:rPr lang="th-TH" sz="2400" b="1" dirty="0" smtClean="0">
                <a:latin typeface="Aharoni" panose="02010803020104030203" pitchFamily="2" charset="-79"/>
              </a:rPr>
              <a:t>ประสิทธิภาพ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 smtClean="0">
                <a:latin typeface="Aharoni" panose="02010803020104030203" pitchFamily="2" charset="-79"/>
              </a:rPr>
              <a:t>		2</a:t>
            </a:r>
            <a:r>
              <a:rPr lang="th-TH" sz="2400" b="1" dirty="0">
                <a:latin typeface="Aharoni" panose="02010803020104030203" pitchFamily="2" charset="-79"/>
              </a:rPr>
              <a:t>.	ศึกษาภาษาเพื่อรู้และเข้าใจลักษณะของภาษาในฐานะที่มันสามารถทำหน้าที่เป็นสื่อหรือเป็นตัวกลางให้มนุษย์ได้ใช้ติดต่อสื่อสารกันได้ คือ ศึกษาการทำงานและหน้าที่กลไก ซึ่งเป็นส่วนประกอบต่างๆ ที่สำคัญของภาษา เปรียบได้กับการศึกษากลไกของรถที่ทำให้รถแล่นได้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ศรีวิไล ดอกจันทร์ (2523) กล่าวว่า หลักสูตรการสอนภาษาไทย ระดับมัธยมศึกษามุ่งเน้นการศึกษาอย่างข้อแรกมากกว่าข้อสอง คือ เป็นไปเพื่อการใช้ภาษามากกว่าการวิเคราะห์ของภาษา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2400" b="1" dirty="0">
                <a:latin typeface="Aharoni" panose="02010803020104030203" pitchFamily="2" charset="-79"/>
              </a:rPr>
              <a:t>	จินดา งามสุทธิ (อ้างในศรีวิไล ดอกจันทร์, 2523) ถือว่า ภาษาศาสตร์ประยุกต์เป็นภาคปฏิบัติอย่างแท้จริง มิได้เป็นทฤษฎีแต่เป็นการใช้ทฤษฎี</a:t>
            </a:r>
          </a:p>
          <a:p>
            <a:pPr marL="0" indent="360000">
              <a:spcBef>
                <a:spcPts val="0"/>
              </a:spcBef>
              <a:buNone/>
            </a:pPr>
            <a:endParaRPr lang="th-TH" sz="2400" b="1" dirty="0">
              <a:latin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endParaRPr lang="th-TH" sz="2400" b="1" dirty="0">
              <a:latin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endParaRPr lang="th-TH" sz="2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96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256478"/>
            <a:ext cx="10551944" cy="6378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>
                <a:latin typeface="Aparajita" panose="020B0604020202020204" pitchFamily="34" charset="0"/>
              </a:rPr>
              <a:t>สาขาของวิชาภาษาศาสตร์</a:t>
            </a:r>
          </a:p>
          <a:p>
            <a:pPr marL="0" indent="0">
              <a:buNone/>
            </a:pPr>
            <a:r>
              <a:rPr lang="th-TH" sz="3600" b="1" dirty="0" smtClean="0">
                <a:latin typeface="Aparajita" panose="020B0604020202020204" pitchFamily="34" charset="0"/>
              </a:rPr>
              <a:t>          มี</a:t>
            </a:r>
            <a:r>
              <a:rPr lang="th-TH" sz="3600" b="1" dirty="0">
                <a:latin typeface="Aparajita" panose="020B0604020202020204" pitchFamily="34" charset="0"/>
              </a:rPr>
              <a:t>การศึกษาภาษาศาสตร์ที่เกี่ยวข้องกับศาสตร์อื่น ๆ อีกมากมายหลายสาขา ซึ่งแสดงถึงความเกี่ยวข้องและความขยายตัวอย่างยิ่งของวิชาภาษาศาสตร์และศาสตร์ต่าง ๆ ในยุคปัจจุบัน เช่น</a:t>
            </a:r>
          </a:p>
          <a:p>
            <a:pPr marL="0" indent="0">
              <a:buNone/>
            </a:pPr>
            <a:r>
              <a:rPr lang="th-TH" sz="3600" b="1" dirty="0" smtClean="0">
                <a:latin typeface="Aparajita" panose="020B0604020202020204" pitchFamily="34" charset="0"/>
              </a:rPr>
              <a:t>        1</a:t>
            </a:r>
            <a:r>
              <a:rPr lang="th-TH" sz="3600" b="1" dirty="0">
                <a:latin typeface="Aparajita" panose="020B0604020202020204" pitchFamily="34" charset="0"/>
              </a:rPr>
              <a:t>.	สังคมวิทยาภาษาศาสตร์ (</a:t>
            </a:r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Sociolinguistics) </a:t>
            </a:r>
            <a:r>
              <a:rPr lang="th-TH" sz="3600" b="1" dirty="0">
                <a:latin typeface="Aparajita" panose="020B0604020202020204" pitchFamily="34" charset="0"/>
              </a:rPr>
              <a:t>เป็นการศึกษาเกี่ยวกับหน้าที่ต่าง ๆ ของภาษาในสังคม</a:t>
            </a:r>
          </a:p>
          <a:p>
            <a:pPr marL="0" indent="0">
              <a:buNone/>
            </a:pPr>
            <a:r>
              <a:rPr lang="th-TH" sz="3600" b="1" dirty="0" smtClean="0">
                <a:latin typeface="Aparajita" panose="020B0604020202020204" pitchFamily="34" charset="0"/>
              </a:rPr>
              <a:t>        2</a:t>
            </a:r>
            <a:r>
              <a:rPr lang="th-TH" sz="3600" b="1" dirty="0">
                <a:latin typeface="Aparajita" panose="020B0604020202020204" pitchFamily="34" charset="0"/>
              </a:rPr>
              <a:t>.	จิตวิทยาภาษาศาสตร์ (</a:t>
            </a:r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Psycholinguistics) </a:t>
            </a:r>
            <a:r>
              <a:rPr lang="th-TH" sz="3600" b="1" dirty="0">
                <a:latin typeface="Aparajita" panose="020B0604020202020204" pitchFamily="34" charset="0"/>
              </a:rPr>
              <a:t>เป็นการศึกษาการเรียนรู้ภาษาและพฤติกรรมทางภาษาของคนเรา</a:t>
            </a:r>
          </a:p>
          <a:p>
            <a:pPr marL="0" indent="0">
              <a:buNone/>
            </a:pPr>
            <a:r>
              <a:rPr lang="th-TH" sz="3600" b="1" dirty="0" smtClean="0">
                <a:latin typeface="Aparajita" panose="020B0604020202020204" pitchFamily="34" charset="0"/>
              </a:rPr>
              <a:t>       3</a:t>
            </a:r>
            <a:r>
              <a:rPr lang="th-TH" sz="3600" b="1" dirty="0">
                <a:latin typeface="Aparajita" panose="020B0604020202020204" pitchFamily="34" charset="0"/>
              </a:rPr>
              <a:t>.	ชาติพันธุ์หรือมานุษยวิทยาภาษาศาสตร์ (</a:t>
            </a:r>
            <a:r>
              <a:rPr lang="en-US" sz="3600" b="1" dirty="0">
                <a:latin typeface="Aparajita" panose="020B0604020202020204" pitchFamily="34" charset="0"/>
                <a:cs typeface="Aparajita" panose="020B0604020202020204" pitchFamily="34" charset="0"/>
              </a:rPr>
              <a:t>Ethno linguistics) </a:t>
            </a:r>
            <a:r>
              <a:rPr lang="th-TH" sz="3600" b="1" dirty="0">
                <a:latin typeface="Aparajita" panose="020B0604020202020204" pitchFamily="34" charset="0"/>
              </a:rPr>
              <a:t>เป็นการศึกษาภาษาที่เกี่ยวข้องกับมนุษย์และ</a:t>
            </a:r>
            <a:r>
              <a:rPr lang="th-TH" sz="3600" b="1" dirty="0" smtClean="0">
                <a:latin typeface="Aparajita" panose="020B0604020202020204" pitchFamily="34" charset="0"/>
              </a:rPr>
              <a:t>วัฒนธรรม</a:t>
            </a:r>
            <a:endParaRPr lang="th-TH" sz="3600" b="1" dirty="0">
              <a:latin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44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3" y="390293"/>
            <a:ext cx="10797271" cy="6356195"/>
          </a:xfrm>
        </p:spPr>
        <p:txBody>
          <a:bodyPr>
            <a:noAutofit/>
          </a:bodyPr>
          <a:lstStyle/>
          <a:p>
            <a:pPr marL="0" indent="360000">
              <a:spcBef>
                <a:spcPts val="0"/>
              </a:spcBef>
              <a:buNone/>
            </a:pPr>
            <a:endParaRPr lang="th-TH" sz="3600" dirty="0" smtClean="0"/>
          </a:p>
          <a:p>
            <a:pPr marL="0" indent="360000">
              <a:spcBef>
                <a:spcPts val="0"/>
              </a:spcBef>
              <a:buNone/>
            </a:pPr>
            <a:r>
              <a:rPr lang="th-TH" sz="3600" dirty="0"/>
              <a:t>	</a:t>
            </a:r>
            <a:r>
              <a:rPr lang="th-TH" sz="3600" dirty="0" smtClean="0"/>
              <a:t>	4</a:t>
            </a:r>
            <a:r>
              <a:rPr lang="th-TH" sz="3600" dirty="0"/>
              <a:t>.	ภาษาศาสตร์เชิง</a:t>
            </a:r>
            <a:r>
              <a:rPr lang="th-TH" sz="3600" dirty="0" smtClean="0"/>
              <a:t>ชีวภาพ </a:t>
            </a:r>
            <a:r>
              <a:rPr lang="en-US" sz="2800" dirty="0" smtClean="0"/>
              <a:t>(Bio </a:t>
            </a:r>
            <a:r>
              <a:rPr lang="en-US" sz="2800" dirty="0"/>
              <a:t>linguistics) </a:t>
            </a:r>
            <a:r>
              <a:rPr lang="th-TH" sz="3600" dirty="0"/>
              <a:t>เป็นการศึกษาถึงอวัยวะการออกเสียง </a:t>
            </a:r>
            <a:r>
              <a:rPr lang="en-US" sz="2800" dirty="0" smtClean="0"/>
              <a:t>(Speech </a:t>
            </a:r>
            <a:r>
              <a:rPr lang="en-US" sz="2800" dirty="0"/>
              <a:t>Organ) </a:t>
            </a:r>
            <a:r>
              <a:rPr lang="th-TH" sz="3600" dirty="0"/>
              <a:t>องค์ประกอบของสมองและการเคลื่อนไหวของเครื่องเกิดเสียงในคนเรา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dirty="0" smtClean="0"/>
              <a:t>		5</a:t>
            </a:r>
            <a:r>
              <a:rPr lang="th-TH" sz="3600" dirty="0"/>
              <a:t>.	</a:t>
            </a:r>
            <a:r>
              <a:rPr lang="th-TH" sz="3600" dirty="0" err="1"/>
              <a:t>อวัจนภาษา</a:t>
            </a:r>
            <a:r>
              <a:rPr lang="th-TH" sz="3600" dirty="0"/>
              <a:t>ศาสตร์ </a:t>
            </a:r>
            <a:r>
              <a:rPr lang="en-US" sz="2800" dirty="0" smtClean="0"/>
              <a:t>(Paralinguistic</a:t>
            </a:r>
            <a:r>
              <a:rPr lang="en-US" sz="2800" dirty="0"/>
              <a:t>) </a:t>
            </a:r>
            <a:r>
              <a:rPr lang="th-TH" sz="3600" dirty="0"/>
              <a:t>เป็นการศึกษาภาษาที่ไม่ใช่ภาษาถ้อยคำ เพราะการสื่อสารนั้น</a:t>
            </a:r>
            <a:r>
              <a:rPr lang="th-TH" sz="3600" dirty="0" err="1"/>
              <a:t>ใช้อวัจน</a:t>
            </a:r>
            <a:r>
              <a:rPr lang="th-TH" sz="3600" dirty="0"/>
              <a:t>ภาษาถึง ๗๐%  </a:t>
            </a:r>
            <a:r>
              <a:rPr lang="th-TH" sz="3600" dirty="0" err="1"/>
              <a:t>อวัจนภาษา</a:t>
            </a:r>
            <a:r>
              <a:rPr lang="th-TH" sz="3600" dirty="0"/>
              <a:t>ที่มีผู้สนใจศึกษามีหลายอย่าง เช่น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dirty="0"/>
              <a:t>	  		 - หน้าตา, ท่าทาง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dirty="0"/>
              <a:t>	  		- ระยะห่างระหว่างคนที่สื่อสารกัน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3600" dirty="0"/>
              <a:t>	   		- ลักษณะของน้ำเสียงที่สื่อแสดงอารมณ์</a:t>
            </a:r>
          </a:p>
          <a:p>
            <a:pPr marL="0" indent="360000">
              <a:spcBef>
                <a:spcPts val="0"/>
              </a:spcBef>
              <a:buNone/>
            </a:pPr>
            <a:endParaRPr lang="th-TH" sz="3600" dirty="0"/>
          </a:p>
          <a:p>
            <a:pPr marL="0" indent="360000">
              <a:spcBef>
                <a:spcPts val="0"/>
              </a:spcBef>
              <a:buNone/>
            </a:pPr>
            <a:endParaRPr lang="th-TH" sz="3600" dirty="0"/>
          </a:p>
          <a:p>
            <a:pPr marL="0" indent="360000">
              <a:spcBef>
                <a:spcPts val="0"/>
              </a:spcBef>
              <a:buNone/>
            </a:pP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3037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345689"/>
            <a:ext cx="10841876" cy="5695674"/>
          </a:xfrm>
        </p:spPr>
        <p:txBody>
          <a:bodyPr>
            <a:norm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th-TH" sz="5400" b="1" dirty="0">
                <a:latin typeface="Aharoni" panose="02010803020104030203" pitchFamily="2" charset="-79"/>
              </a:rPr>
              <a:t>ภาษาศาสตร์เชิงประวัติ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r>
              <a:rPr lang="th-TH" sz="4400" b="1" dirty="0" smtClean="0">
                <a:latin typeface="Aharoni" panose="02010803020104030203" pitchFamily="2" charset="-79"/>
              </a:rPr>
              <a:t>		การศึกษา</a:t>
            </a:r>
            <a:r>
              <a:rPr lang="th-TH" sz="4400" b="1" dirty="0">
                <a:latin typeface="Aharoni" panose="02010803020104030203" pitchFamily="2" charset="-79"/>
              </a:rPr>
              <a:t>ประวัติของภาษา โดยทั่วไปมักจะศึกษาจากเอกสารหลักฐานที่ปรากฏอยู่ เช่น 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		ศิลา</a:t>
            </a:r>
            <a:r>
              <a:rPr lang="th-TH" sz="4400" b="1" dirty="0">
                <a:latin typeface="Aharoni" panose="02010803020104030203" pitchFamily="2" charset="-79"/>
              </a:rPr>
              <a:t>จารึก ใบลาน การศึกษาภาษาใดภาษาหนึ่งเพียงภาษาเดียว ย้อนไปในอดีตไกลเท่าที่มีเอกสาร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4400" b="1" dirty="0" smtClean="0">
                <a:latin typeface="Aharoni" panose="02010803020104030203" pitchFamily="2" charset="-79"/>
              </a:rPr>
              <a:t>			เป็น</a:t>
            </a:r>
            <a:r>
              <a:rPr lang="th-TH" sz="4400" b="1" dirty="0">
                <a:latin typeface="Aharoni" panose="02010803020104030203" pitchFamily="2" charset="-79"/>
              </a:rPr>
              <a:t>หลักฐานปรากฏอยู่ เช่น การศึกษาภาษาไทยย้อนไปถึงเอกสารชิ้นแรกคือ ศิลาจารึก หลักที่ 1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th-TH" sz="4400" b="1" dirty="0">
                <a:latin typeface="Aharoni" panose="02010803020104030203" pitchFamily="2" charset="-79"/>
              </a:rPr>
              <a:t>	</a:t>
            </a:r>
            <a:endParaRPr lang="en-US" sz="44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360000">
              <a:spcBef>
                <a:spcPts val="0"/>
              </a:spcBef>
              <a:buNone/>
            </a:pPr>
            <a:endParaRPr lang="th-TH" sz="4400" b="1" dirty="0">
              <a:latin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25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11513"/>
            <a:ext cx="10975690" cy="5929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b="1" dirty="0" smtClean="0"/>
              <a:t>			การศึกษา</a:t>
            </a:r>
            <a:r>
              <a:rPr lang="th-TH" sz="3200" b="1" dirty="0"/>
              <a:t>ภาษาในเชิงประวัติเริ่มก่อตัวเป็นรูปร่างและมีวิธีการศึกษาเป็นแบบฉบับของตนเองในศตวรรษที่ 19 ปัจจุบันการศึกษาภาษาเชิงประวัติ ได้กลายเป็นแขนงวิชาที่สำคัญในการศึกษาภาษาศาสตร์ การศึกษาแขนงนี้เป็นผลติดต่อสืบเนื่องมาจากความพยายามที่จะค้นคว้าหาคำตอบให้กับคำถามที่ว่า  “ในบรรดาภาษาทั้งหลายที่มีพูดกันอยู่นี้ภาษาใดเก่าแก่ที่สุด” คำถามนี้มีผู้ถามมานานแล้วตั้งแต่สมัยโบราณ มีเรื่องเล่าว่า กษัตริย์ของอียิปต์องค์หนึ่งทรงมีพระราชประสงค์จะทราบว่าภาษาใดเป็นภาษาที่เก่าแก่ที่สุด จึงโปรดให้เลี้ยงทารกไว้สองคนโดยแยกไว้ตามลำพังและให้คนคอยเฝ้าฟังว่าทารกทั้งสองนี้จะเริ่มพูดคำอะไรเป็นคำแรก ปรากฏว่าเด็กคนหนึ่งทำเสียงร้องออกมา คนที่ฟังอยู่จับได้ว่าเป็นเสียง “</a:t>
            </a:r>
            <a:r>
              <a:rPr lang="th-TH" sz="3200" b="1" dirty="0" err="1"/>
              <a:t>เบโคส</a:t>
            </a:r>
            <a:r>
              <a:rPr lang="th-TH" sz="3200" b="1" dirty="0"/>
              <a:t>” กษัตริย์พระองค์นี้ก็ทรงให้คนไปสืบถามว่าคำนี้มีพูดอยู่ในภาษาใด เพราะจะต้องเป็นภาษาที่เก่าแก่ที่สุดในโลก คนของพระองค์ไปสืบทราบมาว่า คำนี้มีพูดอยู่ในภาษา “ฟรีเจียน” พระองค์จึงทรงรับนับถือเอาว่าภาษานั้นเก่าที่สุด และวิธีการของพระองค์คือ คอยฟังคำพูดคำแรกของเด็ก เราอาจนับได้ว่านี่เป็นวิธีการสมัยโบราณ ในปัจจุบันการสืบหาภาษาโบราณได้เปลี่ยนแนวทางไป</a:t>
            </a:r>
            <a:r>
              <a:rPr lang="th-TH" sz="3200" b="1" dirty="0" smtClean="0"/>
              <a:t>มาก</a:t>
            </a:r>
          </a:p>
          <a:p>
            <a:pPr marL="0" indent="0">
              <a:buNone/>
            </a:pPr>
            <a:r>
              <a:rPr lang="th-TH" sz="32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2506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3" y="345689"/>
            <a:ext cx="11053749" cy="5695674"/>
          </a:xfrm>
        </p:spPr>
        <p:txBody>
          <a:bodyPr>
            <a:no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th-TH" sz="4000" b="1" dirty="0" smtClean="0">
                <a:latin typeface="Aharoni" panose="02010803020104030203" pitchFamily="2" charset="-79"/>
              </a:rPr>
              <a:t>				เดิม</a:t>
            </a:r>
            <a:r>
              <a:rPr lang="th-TH" sz="4000" b="1" dirty="0">
                <a:latin typeface="Aharoni" panose="02010803020104030203" pitchFamily="2" charset="-79"/>
              </a:rPr>
              <a:t>นั้นผู้สนใจภาษาพยายามค้นหาว่าในบรรดาภาษาต่าง ๆ ที่ใช้พูดกันอยู่นี้ภาษาใดเก่าแก่ที่สุด แต่ต่อมาในศตวรรษที่ ๑๙ จากความพยายามค้นคว้าศึกษาเปรียบเทียบภาษาต่างๆ เข้าด้วยกัน แนวการศึกษาได้เปลี่ยนไป จากคำถามที่ว่า “ภาษาใดเก่าที่สุด” ในต้นศตวรรษที่ 19  กลายมาเป็นคำถามที่ว่า “เหตุใดภาษาที่ใช้พูดอยู่ในปัจจุบัน บางภาษาจึงมีความคล้ายคลึงกัน?” “เหตุใดความแตกต่างระหว่างภาษาที่คล้ายคลึงกัน จึงเป็นระเบียบมีกฎเกณฑ์?”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th-TH" sz="4000" b="1" dirty="0">
                <a:latin typeface="Aharoni" panose="02010803020104030203" pitchFamily="2" charset="-79"/>
              </a:rPr>
              <a:t>	</a:t>
            </a:r>
            <a:r>
              <a:rPr lang="th-TH" sz="4000" b="1" dirty="0" smtClean="0">
                <a:latin typeface="Aharoni" panose="02010803020104030203" pitchFamily="2" charset="-79"/>
              </a:rPr>
              <a:t>		ทำ</a:t>
            </a:r>
            <a:r>
              <a:rPr lang="th-TH" sz="4000" b="1" dirty="0">
                <a:latin typeface="Aharoni" panose="02010803020104030203" pitchFamily="2" charset="-79"/>
              </a:rPr>
              <a:t>อย่างไร เราจึงจะทราบได้ว่าภาษาที่มีคำคล้ายคลึงกันมากมายเป็นภาษาที่เป็นพี่น้องกันหรือไม่ วิธีการที่จะทำให้เราทราบได้แน่นอนคือ  “วิธีการเปรียบเทียบ” </a:t>
            </a:r>
            <a:r>
              <a:rPr lang="en-US" sz="2800" b="1" dirty="0" smtClean="0">
                <a:latin typeface="Aharoni" panose="02010803020104030203" pitchFamily="2" charset="-79"/>
              </a:rPr>
              <a:t>(</a:t>
            </a: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Comparative </a:t>
            </a:r>
            <a:r>
              <a:rPr lang="en-US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method)</a:t>
            </a:r>
          </a:p>
        </p:txBody>
      </p:sp>
    </p:spTree>
    <p:extLst>
      <p:ext uri="{BB962C8B-B14F-4D97-AF65-F5344CB8AC3E}">
        <p14:creationId xmlns:p14="http://schemas.microsoft.com/office/powerpoint/2010/main" val="129078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312234"/>
            <a:ext cx="1097569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400" b="1" dirty="0"/>
              <a:t>ภาษาศาสตร์เปรียบเทียบ</a:t>
            </a:r>
            <a:r>
              <a:rPr lang="th-TH" sz="3600" b="1" dirty="0"/>
              <a:t> </a:t>
            </a:r>
            <a:r>
              <a:rPr lang="en-US" sz="3600" b="1" dirty="0" smtClean="0"/>
              <a:t>(Comparative </a:t>
            </a:r>
            <a:r>
              <a:rPr lang="en-US" sz="3600" b="1" dirty="0"/>
              <a:t>Philology)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th-TH" sz="3600" b="1" dirty="0" smtClean="0"/>
              <a:t>		ภาษาศาสตร์</a:t>
            </a:r>
            <a:r>
              <a:rPr lang="th-TH" sz="3600" b="1" dirty="0"/>
              <a:t>เปรียบเทียบ ถือเป็นแขนงหนึ่งของภาษาศาสตร์ทั่วไป เป็นการอธิบายภาษาตามเหตุการณ์ที่เกิดขึ้น เช่น การเปลี่ยนแปลงของภาษา และความสัมพันธ์ของภาษาที่เกี่ยวข้องกัน โดยการตั้งข้อสมมุติฐานขึ้น คล้ายกับการตั้งสมมุติฐานในสาขาวิทยาศาสตร์ ซึ่งทำให้ได้ข้อสรุปหรือการค้นพบใหม่ ๆ หรือวิธีใหม่ ๆ ในการมองภาษาหรือพบระบบขึ้น เช่น พบตระกูลภาษาอินโด-ยูโรเปียน, พบกฎของเสียง เป็นต้น 	                                  	</a:t>
            </a:r>
          </a:p>
          <a:p>
            <a:pPr marL="0" indent="0">
              <a:buNone/>
            </a:pPr>
            <a:r>
              <a:rPr lang="th-TH" sz="3600" b="1" dirty="0"/>
              <a:t>	</a:t>
            </a:r>
            <a:r>
              <a:rPr lang="th-TH" sz="3600" b="1" dirty="0" smtClean="0"/>
              <a:t>		ใน</a:t>
            </a:r>
            <a:r>
              <a:rPr lang="th-TH" sz="3600" b="1" dirty="0"/>
              <a:t>ด้านการเปลี่ยนแปลงของภาษาเราพบว่าไม่ใช่เรื่องของเวลาเท่านั้นที่ทำให้เกิดการเปลี่ยนแปลง แต่เป็นเพราะสังคมและสภาพภูมิศาสตร์ด้วย ด้วยเงื่อนไขที่เฉพาะเจาะจงภาษาอาจมีการกลายมาเหมือนกัน </a:t>
            </a:r>
            <a:r>
              <a:rPr lang="en-US" sz="2800" b="1" dirty="0" smtClean="0"/>
              <a:t>(Converge</a:t>
            </a:r>
            <a:r>
              <a:rPr lang="en-US" sz="2800" b="1" dirty="0"/>
              <a:t>) </a:t>
            </a:r>
            <a:r>
              <a:rPr lang="th-TH" sz="3600" b="1" dirty="0"/>
              <a:t>หรือที่เคยเหมือนกันเปลี่ยนไปจนต่างกัน </a:t>
            </a:r>
            <a:r>
              <a:rPr lang="en-US" sz="2800" b="1" dirty="0" smtClean="0"/>
              <a:t>(Diverge</a:t>
            </a:r>
            <a:r>
              <a:rPr lang="en-US" sz="2800" b="1" dirty="0"/>
              <a:t>) </a:t>
            </a:r>
            <a:r>
              <a:rPr lang="th-TH" sz="3600" b="1" dirty="0"/>
              <a:t>ก็ได้ โดยมีเวลาเป็นสาเหตุหนึ่ง</a:t>
            </a:r>
          </a:p>
          <a:p>
            <a:pPr marL="0" indent="0">
              <a:buNone/>
            </a:pPr>
            <a:r>
              <a:rPr lang="th-TH" sz="3600" b="1" dirty="0"/>
              <a:t>	</a:t>
            </a:r>
          </a:p>
          <a:p>
            <a:pPr marL="0" indent="0">
              <a:buNone/>
            </a:pP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090148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-1" y="189571"/>
            <a:ext cx="11954107" cy="6434253"/>
          </a:xfrm>
        </p:spPr>
        <p:txBody>
          <a:bodyPr>
            <a:no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th-TH" sz="3200" b="1" dirty="0" smtClean="0">
                <a:latin typeface="Aharoni" panose="02010803020104030203" pitchFamily="2" charset="-79"/>
              </a:rPr>
              <a:t>	การศึกษา</a:t>
            </a:r>
            <a:r>
              <a:rPr lang="th-TH" sz="3200" b="1" dirty="0">
                <a:latin typeface="Aharoni" panose="02010803020104030203" pitchFamily="2" charset="-79"/>
              </a:rPr>
              <a:t>ในแนวภาษาศาสตร์เปรียบเทียบ อาจเปรียบเทียบภาษาหนึ่งในระยะเวลาต่างกันหรือเปรียบเทียบระหว่างภาษาก็ได้ มีการศึกษาภาษาศาสตร์แนวนี้กันมากในศตวรรษที่ ๑๙ แต่ในสมัยนั้นสนใจวิวัฒนาการของภาษาและศึกษาภาษาเขียนมากกว่าเพราะมีทัศนะว่า ภาษาเขียนสูงส่งกว่าภาษาพูด การเปลี่ยนแปลงของภาษามักอธิบายด้วยกฎของเสียงในระดับตัวอักษรของคำ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นักภาษาศาสตร์สมัยใหม่เข้าใจดีว่าตัวอักษรใช้แทนเสียง และเสียงเป็นภาษาที่แท้ การศึกษาของนักภาษาสมัยก่อนและนักไวยากรณ์อินเดีย ทำให้ความรู้เรื่องหน่วยเสียงและกฎของเสียงเป็นที่น่าพอใจขึ้น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ความเข้าใจเกี่ยวกับภาษาและภาษาถิ่น สำเนียงต่าง ๆ ทำให้เลิกคิดว่า ภาษาถิ่นขาดความสมบูรณ์ทั้งความเป็นระบบและวัฒนาการ ตลอดจนประสิทธิภาพที่จะใช้สื่อสาร ตรงกันข้ามภาษาถิ่นมีระบบและความสมบูรณ์ที่จะทำหน้าที่ในการสื่อสารตามสภาพท้องถิ่นนั้น ๆ อย่างดี ความแตกต่างของภาษากับสำเนียงภาษาถิ่นที่เกี่ยวข้องเป็นความแตกต่างด้านวัฒนธรรมและการปกครองไม่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ใช่ในด้านคุณลักษณะเชิงภาษา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th-TH" sz="3200" b="1" dirty="0">
                <a:latin typeface="Aharoni" panose="02010803020104030203" pitchFamily="2" charset="-79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0865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3" y="112889"/>
            <a:ext cx="11175999" cy="6412089"/>
          </a:xfrm>
        </p:spPr>
        <p:txBody>
          <a:bodyPr>
            <a:normAutofit fontScale="92500"/>
          </a:bodyPr>
          <a:lstStyle/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/>
              <a:t>			ภาษา</a:t>
            </a:r>
            <a:r>
              <a:rPr lang="th-TH" sz="3200" b="1" dirty="0"/>
              <a:t>มาตรฐานมักจะหมายถึง ภาษาที่มีความสำคัญในเชิงวัฒนธรรมและการปกครอง นักภาษาศาสตร์เรียนรู้ว่า ภาษามาตรฐานของบางประเทศนั้นเกิดมาจากภาษาถิ่นด้วยซ้ำ แต่เมื่อพูดและใช้โดยกลุ่มคนที่มีสถานะทางสังคมสูงกว่าหรือเป็นชนชั้นปกครองภาษาก็จึงถูกยกเป็นภาษามาตร-ฐานของประเทศ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/>
              <a:t>	</a:t>
            </a:r>
            <a:r>
              <a:rPr lang="th-TH" sz="3200" b="1" dirty="0" smtClean="0"/>
              <a:t>		นิธิ </a:t>
            </a:r>
            <a:r>
              <a:rPr lang="th-TH" sz="3200" b="1" dirty="0" err="1"/>
              <a:t>เอียวศ</a:t>
            </a:r>
            <a:r>
              <a:rPr lang="th-TH" sz="3200" b="1" dirty="0"/>
              <a:t>รีวงศ์  กล่าวว่า การปฏิวัติทางการเมืองของไทยใน พ.ศ. ๒๔๗๕ มีผลกระทบในด้านภาษาด้วย    โดยบังคับให้ภาษามาตรฐานซึ่งคือภาษาไทยในกรุงเทพฯ   และได้พัฒนาจน</a:t>
            </a:r>
            <a:r>
              <a:rPr lang="th-TH" sz="3200" b="1" dirty="0" smtClean="0"/>
              <a:t>เป็นมาตรฐาน</a:t>
            </a:r>
            <a:r>
              <a:rPr lang="th-TH" sz="3200" b="1" dirty="0"/>
              <a:t>โดยชนชั้นนำในระบอบศักดินา กลายเป็นภาษามาตรฐานของพลเมืองทั้งประเทศ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th-TH" sz="3200" b="1" dirty="0" smtClean="0"/>
              <a:t>	</a:t>
            </a:r>
            <a:r>
              <a:rPr lang="th-TH" sz="3200" b="1" dirty="0"/>
              <a:t>	</a:t>
            </a:r>
            <a:r>
              <a:rPr lang="th-TH" sz="3200" b="1" dirty="0" smtClean="0"/>
              <a:t>	ข้อสรุป</a:t>
            </a:r>
            <a:r>
              <a:rPr lang="th-TH" sz="3200" b="1" dirty="0"/>
              <a:t>ที่ว่าภาษามีระบบไวยากรณ์เหมือนกัน ซึ่งเกิดจากนักภาษาศาสตร์เปรียบเทียบ ยุคเก่าเปรียบเทียบภาษาในวงแคบ เฉพาะกลุ่มภาษา </a:t>
            </a:r>
            <a:r>
              <a:rPr lang="th-TH" sz="3200" b="1" dirty="0" err="1"/>
              <a:t>กรีก</a:t>
            </a:r>
            <a:r>
              <a:rPr lang="th-TH" sz="3200" b="1" dirty="0"/>
              <a:t>-ละ</a:t>
            </a:r>
            <a:r>
              <a:rPr lang="th-TH" sz="3200" b="1" dirty="0" err="1"/>
              <a:t>ติน</a:t>
            </a:r>
            <a:r>
              <a:rPr lang="th-TH" sz="3200" b="1" dirty="0"/>
              <a:t> บัดนี้ถูกปฏิเสธจากนักภาษาศาสตร์สมัยใหม่ เพราะนักภาษาศาสตร์สมัยใหม่ศึกษาภาษาโดยการเปรียบเทียบภาษาต่าง ๆ หรือเปรียบเทียบภาษาในช่วงเวลาต่างกันอย่างกว้างขวาง ไม่อาจยอมรับกรอบหรือทฤษฎีไวยากรณ์ที่ตั้งขึ้นโดยนักภาษารุ่นก่อน ๆ อีกต่อไป ทั้งนี้เพราะภาษานั้นไม่ได้มีเพียงตระกูลเดียวอย่างที่ค้นพบครั้งแรก </a:t>
            </a:r>
          </a:p>
          <a:p>
            <a:pPr marL="0" indent="360000">
              <a:lnSpc>
                <a:spcPct val="110000"/>
              </a:lnSpc>
              <a:spcBef>
                <a:spcPts val="0"/>
              </a:spcBef>
              <a:buNone/>
            </a:pP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1918471809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93</Words>
  <Application>Microsoft Office PowerPoint</Application>
  <PresentationFormat>แบบจอกว้าง</PresentationFormat>
  <Paragraphs>70</Paragraphs>
  <Slides>16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16</vt:i4>
      </vt:variant>
    </vt:vector>
  </HeadingPairs>
  <TitlesOfParts>
    <vt:vector size="24" baseType="lpstr">
      <vt:lpstr>Aharoni</vt:lpstr>
      <vt:lpstr>Aparajita</vt:lpstr>
      <vt:lpstr>Arial</vt:lpstr>
      <vt:lpstr>Cordia New</vt:lpstr>
      <vt:lpstr>IrisUPC</vt:lpstr>
      <vt:lpstr>Trebuchet MS</vt:lpstr>
      <vt:lpstr>Wingdings 3</vt:lpstr>
      <vt:lpstr>เหลี่ยมเพชร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Samsung</dc:creator>
  <cp:lastModifiedBy>Samsung</cp:lastModifiedBy>
  <cp:revision>5</cp:revision>
  <dcterms:created xsi:type="dcterms:W3CDTF">2020-06-25T04:06:40Z</dcterms:created>
  <dcterms:modified xsi:type="dcterms:W3CDTF">2020-06-25T04:49:36Z</dcterms:modified>
</cp:coreProperties>
</file>