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BD8E-72FE-4F33-8480-7466862477BC}" type="datetimeFigureOut">
              <a:rPr lang="th-TH" smtClean="0"/>
              <a:t>23/06/63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1278C-19F6-4D8E-AB8D-68A671D8A7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6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  <p:sndAc>
          <p:stSnd>
            <p:snd r:embed="rId1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BD8E-72FE-4F33-8480-7466862477BC}" type="datetimeFigureOut">
              <a:rPr lang="th-TH" smtClean="0"/>
              <a:t>23/06/63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1278C-19F6-4D8E-AB8D-68A671D8A7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12198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  <p:sndAc>
          <p:stSnd>
            <p:snd r:embed="rId1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BD8E-72FE-4F33-8480-7466862477BC}" type="datetimeFigureOut">
              <a:rPr lang="th-TH" smtClean="0"/>
              <a:t>23/06/63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1278C-19F6-4D8E-AB8D-68A671D8A7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67562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  <p:sndAc>
          <p:stSnd>
            <p:snd r:embed="rId1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BD8E-72FE-4F33-8480-7466862477BC}" type="datetimeFigureOut">
              <a:rPr lang="th-TH" smtClean="0"/>
              <a:t>23/06/63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1278C-19F6-4D8E-AB8D-68A671D8A7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2840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  <p:sndAc>
          <p:stSnd>
            <p:snd r:embed="rId1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BD8E-72FE-4F33-8480-7466862477BC}" type="datetimeFigureOut">
              <a:rPr lang="th-TH" smtClean="0"/>
              <a:t>23/06/63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1278C-19F6-4D8E-AB8D-68A671D8A7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64076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  <p:sndAc>
          <p:stSnd>
            <p:snd r:embed="rId1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BD8E-72FE-4F33-8480-7466862477BC}" type="datetimeFigureOut">
              <a:rPr lang="th-TH" smtClean="0"/>
              <a:t>23/06/63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1278C-19F6-4D8E-AB8D-68A671D8A7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8814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  <p:sndAc>
          <p:stSnd>
            <p:snd r:embed="rId1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BD8E-72FE-4F33-8480-7466862477BC}" type="datetimeFigureOut">
              <a:rPr lang="th-TH" smtClean="0"/>
              <a:t>23/06/63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1278C-19F6-4D8E-AB8D-68A671D8A7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6854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  <p:sndAc>
          <p:stSnd>
            <p:snd r:embed="rId1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BD8E-72FE-4F33-8480-7466862477BC}" type="datetimeFigureOut">
              <a:rPr lang="th-TH" smtClean="0"/>
              <a:t>23/06/63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1278C-19F6-4D8E-AB8D-68A671D8A7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604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  <p:sndAc>
          <p:stSnd>
            <p:snd r:embed="rId1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BD8E-72FE-4F33-8480-7466862477BC}" type="datetimeFigureOut">
              <a:rPr lang="th-TH" smtClean="0"/>
              <a:t>23/06/63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1278C-19F6-4D8E-AB8D-68A671D8A7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34397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  <p:sndAc>
          <p:stSnd>
            <p:snd r:embed="rId1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BD8E-72FE-4F33-8480-7466862477BC}" type="datetimeFigureOut">
              <a:rPr lang="th-TH" smtClean="0"/>
              <a:t>23/06/63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1278C-19F6-4D8E-AB8D-68A671D8A7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80638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  <p:sndAc>
          <p:stSnd>
            <p:snd r:embed="rId1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BD8E-72FE-4F33-8480-7466862477BC}" type="datetimeFigureOut">
              <a:rPr lang="th-TH" smtClean="0"/>
              <a:t>23/06/63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1278C-19F6-4D8E-AB8D-68A671D8A7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7548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  <p:sndAc>
          <p:stSnd>
            <p:snd r:embed="rId1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DBD8E-72FE-4F33-8480-7466862477BC}" type="datetimeFigureOut">
              <a:rPr lang="th-TH" smtClean="0"/>
              <a:t>23/06/63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1278C-19F6-4D8E-AB8D-68A671D8A7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70876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  <p:sndAc>
          <p:stSnd>
            <p:snd r:embed="rId13" name="applause.wav"/>
          </p:stSnd>
        </p:sndAc>
      </p:transition>
    </mc:Choice>
    <mc:Fallback xmlns="">
      <p:transition spd="slow">
        <p:fade/>
        <p:sndAc>
          <p:stSnd>
            <p:snd r:embed="rId14" name="applause.wav"/>
          </p:stSnd>
        </p:sndAc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517793"/>
            <a:ext cx="9144000" cy="4740007"/>
          </a:xfrm>
        </p:spPr>
        <p:txBody>
          <a:bodyPr>
            <a:normAutofit/>
          </a:bodyPr>
          <a:lstStyle/>
          <a:p>
            <a:endParaRPr lang="th-TH" sz="6000" b="1" dirty="0">
              <a:latin typeface="Aharoni" panose="02010803020104030203" pitchFamily="2" charset="-79"/>
            </a:endParaRPr>
          </a:p>
          <a:p>
            <a:r>
              <a:rPr lang="th-TH" sz="6000" b="1" dirty="0" smtClean="0">
                <a:latin typeface="Aharoni" panose="02010803020104030203" pitchFamily="2" charset="-79"/>
              </a:rPr>
              <a:t>ความรู้ทั่วไป</a:t>
            </a:r>
          </a:p>
          <a:p>
            <a:r>
              <a:rPr lang="th-TH" sz="6000" b="1" dirty="0" smtClean="0">
                <a:latin typeface="Aharoni" panose="02010803020104030203" pitchFamily="2" charset="-79"/>
              </a:rPr>
              <a:t>เกี่ยวกับภาษาศาสตร์</a:t>
            </a:r>
            <a:endParaRPr lang="th-TH" sz="6000" b="1" dirty="0"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2022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5400" b="1" dirty="0" smtClean="0">
                <a:latin typeface="Aharoni" panose="02010803020104030203" pitchFamily="2" charset="-79"/>
              </a:rPr>
              <a:t>สรุป </a:t>
            </a:r>
          </a:p>
          <a:p>
            <a:pPr marL="0" indent="0">
              <a:buNone/>
            </a:pPr>
            <a:r>
              <a:rPr lang="th-TH" sz="4400" b="1" dirty="0" smtClean="0">
                <a:latin typeface="Aharoni" panose="02010803020104030203" pitchFamily="2" charset="-79"/>
              </a:rPr>
              <a:t>	ภาษา คือสัญลักษณ์อย่างหนึ่งที่ใช้สื่อสารระหว่างมนุษย์ด้วยกันด้วยความเข้าใจไม่ว่าจะเป็นสัญลักษณ์ ทางเสียง ทางมือ ทางท่าทาง ฯลฯ</a:t>
            </a:r>
          </a:p>
          <a:p>
            <a:pPr marL="0" indent="0">
              <a:buNone/>
            </a:pPr>
            <a:endParaRPr lang="th-TH" sz="4400" b="1" dirty="0"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458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0" y="187287"/>
            <a:ext cx="11353800" cy="6670714"/>
          </a:xfrm>
        </p:spPr>
        <p:txBody>
          <a:bodyPr>
            <a:noAutofit/>
          </a:bodyPr>
          <a:lstStyle/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3200" b="1" dirty="0" smtClean="0">
                <a:latin typeface="Aharoni" panose="02010803020104030203" pitchFamily="2" charset="-79"/>
              </a:rPr>
              <a:t> </a:t>
            </a:r>
            <a:r>
              <a:rPr lang="th-TH" sz="4000" b="1" dirty="0" smtClean="0">
                <a:latin typeface="Aharoni" panose="02010803020104030203" pitchFamily="2" charset="-79"/>
              </a:rPr>
              <a:t>ความหมายของศาสตร์ 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3200" b="1" dirty="0" smtClean="0">
                <a:latin typeface="Aharoni" panose="02010803020104030203" pitchFamily="2" charset="-79"/>
              </a:rPr>
              <a:t> 	 “ศาสตร์” หรือ “วิทยาศาสตร์” </a:t>
            </a:r>
            <a:r>
              <a:rPr lang="en-US" b="1" dirty="0">
                <a:latin typeface="Aharoni" panose="02010803020104030203" pitchFamily="2" charset="-79"/>
              </a:rPr>
              <a:t>(</a:t>
            </a:r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Science) </a:t>
            </a:r>
            <a:r>
              <a:rPr lang="th-TH" sz="3200" b="1" dirty="0" smtClean="0">
                <a:latin typeface="Aharoni" panose="02010803020104030203" pitchFamily="2" charset="-79"/>
              </a:rPr>
              <a:t>มีความหมาย 3 ลักษณะ คือ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3200" b="1" dirty="0" smtClean="0">
                <a:latin typeface="Aharoni" panose="02010803020104030203" pitchFamily="2" charset="-79"/>
              </a:rPr>
              <a:t>	1. ศาสตร์ หมายถึง ความรู้เกี่ยวกับข้อเท็จจริงและกฎที่จัดไว้อย่างเป็นระบบ 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3200" b="1" dirty="0" smtClean="0">
                <a:latin typeface="Aharoni" panose="02010803020104030203" pitchFamily="2" charset="-79"/>
              </a:rPr>
              <a:t>	2</a:t>
            </a:r>
            <a:r>
              <a:rPr lang="en-US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. </a:t>
            </a:r>
            <a:r>
              <a:rPr lang="th-TH" sz="3200" b="1" dirty="0" smtClean="0">
                <a:latin typeface="Aharoni" panose="02010803020104030203" pitchFamily="2" charset="-79"/>
              </a:rPr>
              <a:t>ศาสตร์ หมายถึง สาขาวิชาหรือสาขาความรู้ต่าง ๆ อาทิ ชีววิทยา เคมี ฟิสิกส์ และดาราศาสตร์ ซึ่งจัดเป็นวิทยาศาสตร์ธรรมชาติ เศรษฐศาสตร์ และสังคมวิทยา จัดเป็นสังคมศาสตร์ เกษตรและวิศวกรรมจัดเป็นวิทยาศาสตร์ประยุกต์</a:t>
            </a:r>
            <a:endParaRPr lang="en-US" sz="3200" b="1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	3. </a:t>
            </a:r>
            <a:r>
              <a:rPr lang="th-TH" sz="3200" b="1" dirty="0" smtClean="0">
                <a:latin typeface="Aharoni" panose="02010803020104030203" pitchFamily="2" charset="-79"/>
              </a:rPr>
              <a:t>ศาสตร์ หมายถึง กระบวนการที่เป็นกิจกรรมของมนุษย์ที่ทำให้ได้ความรู้ที่สามารถทดสอบได้ ซึ่งกระบวนการที่กล่าวก็ประกอบไปด้วย 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3200" b="1" dirty="0" smtClean="0">
                <a:latin typeface="Aharoni" panose="02010803020104030203" pitchFamily="2" charset="-79"/>
              </a:rPr>
              <a:t>   1) การสังเกตปรากฏการณ์ในธรรมชาติแล้วกำหนดปัญหา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3200" b="1" dirty="0" smtClean="0">
                <a:latin typeface="Aharoni" panose="02010803020104030203" pitchFamily="2" charset="-79"/>
              </a:rPr>
              <a:t> 			2) การตั้งสมมุติฐาน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3200" b="1" dirty="0" smtClean="0">
                <a:latin typeface="Aharoni" panose="02010803020104030203" pitchFamily="2" charset="-79"/>
              </a:rPr>
              <a:t> 			3) การเก็บรวบรวมข้อมูล 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3200" b="1" dirty="0" smtClean="0">
                <a:latin typeface="Aharoni" panose="02010803020104030203" pitchFamily="2" charset="-79"/>
              </a:rPr>
              <a:t>  			4) การวิเคราะห์ และ 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3200" b="1" dirty="0" smtClean="0">
                <a:latin typeface="Aharoni" panose="02010803020104030203" pitchFamily="2" charset="-79"/>
              </a:rPr>
              <a:t> 			5) การสรุปผล </a:t>
            </a:r>
            <a:endParaRPr lang="th-TH" sz="3200" b="1" dirty="0"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50777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531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5400" b="1" dirty="0" smtClean="0">
                <a:latin typeface="Aharoni" panose="02010803020104030203" pitchFamily="2" charset="-79"/>
              </a:rPr>
              <a:t> สรุป</a:t>
            </a:r>
          </a:p>
          <a:p>
            <a:pPr marL="0" indent="0">
              <a:buNone/>
            </a:pPr>
            <a:r>
              <a:rPr lang="th-TH" sz="4400" b="1" dirty="0" smtClean="0">
                <a:latin typeface="Aharoni" panose="02010803020104030203" pitchFamily="2" charset="-79"/>
              </a:rPr>
              <a:t>	ศาสตร์  เป็นได้ทั้งส่วนที่เป็นความรู้หรือสาขาวิชา ในที่นี้จึงหมายถึงความในด้านภาษา หรือสาขาวิชาภาษาศาสตร์</a:t>
            </a:r>
            <a:endParaRPr lang="th-TH" sz="4400" b="1" dirty="0"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5943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2202" y="231354"/>
            <a:ext cx="11953302" cy="632368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h-TH" sz="4800" b="1" dirty="0" smtClean="0">
              <a:latin typeface="Aharoni" panose="02010803020104030203" pitchFamily="2" charset="-79"/>
            </a:endParaRPr>
          </a:p>
          <a:p>
            <a:pPr marL="0" indent="0">
              <a:buNone/>
            </a:pPr>
            <a:r>
              <a:rPr lang="th-TH" sz="4800" b="1" dirty="0" smtClean="0">
                <a:latin typeface="Aharoni" panose="02010803020104030203" pitchFamily="2" charset="-79"/>
              </a:rPr>
              <a:t>ความหมายของภาษาศาสตร์</a:t>
            </a:r>
          </a:p>
          <a:p>
            <a:pPr marL="0" indent="0">
              <a:buNone/>
            </a:pPr>
            <a:r>
              <a:rPr lang="th-TH" sz="4000" b="1" dirty="0" smtClean="0">
                <a:latin typeface="Aharoni" panose="02010803020104030203" pitchFamily="2" charset="-79"/>
              </a:rPr>
              <a:t>	ศรีวิไล ดอกจันทร์ ได้พูดถึงความหมายของภาษาศาสตร์ในภาษาและการสอนดังนี้ </a:t>
            </a:r>
          </a:p>
          <a:p>
            <a:pPr marL="0" indent="0">
              <a:buNone/>
            </a:pPr>
            <a:r>
              <a:rPr lang="th-TH" sz="4000" b="1" dirty="0" smtClean="0">
                <a:latin typeface="Aharoni" panose="02010803020104030203" pitchFamily="2" charset="-79"/>
              </a:rPr>
              <a:t>	คำว่าภาษาศาสตร์ </a:t>
            </a:r>
            <a:r>
              <a:rPr lang="en-US" sz="4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(Linguistics) </a:t>
            </a:r>
            <a:r>
              <a:rPr lang="th-TH" sz="4000" b="1" dirty="0" smtClean="0">
                <a:latin typeface="Aharoni" panose="02010803020104030203" pitchFamily="2" charset="-79"/>
              </a:rPr>
              <a:t>ในระดับชาติ ไม่ว่าประเทศใดมักจะให้คำจำกัดความว่าเป็น “การศึกษาภาษาด้วยวิธีวิทยาศาสตร์” แต่ความเข้าใจที่แท้จริงเกี่ยวกับคำนี้ ยังไม่แพร่หลายและลงรอยกัน แม้จะมีภาควิชาภาษาศาสตร์เกิดขึ้นในมหาวิทยาลัยอังกฤษมากมายและในอเมริกาเอง</a:t>
            </a:r>
            <a:endParaRPr lang="th-TH" sz="4000" b="1" dirty="0"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2986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76270" y="297455"/>
            <a:ext cx="11832116" cy="6367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4400" b="1" dirty="0" smtClean="0">
                <a:latin typeface="Aharoni" panose="02010803020104030203" pitchFamily="2" charset="-79"/>
              </a:rPr>
              <a:t>	</a:t>
            </a:r>
          </a:p>
          <a:p>
            <a:pPr marL="0" indent="0">
              <a:buNone/>
            </a:pPr>
            <a:r>
              <a:rPr lang="th-TH" sz="4400" b="1" dirty="0">
                <a:latin typeface="Aharoni" panose="02010803020104030203" pitchFamily="2" charset="-79"/>
              </a:rPr>
              <a:t>	</a:t>
            </a:r>
            <a:r>
              <a:rPr lang="th-TH" sz="4400" b="1" dirty="0" smtClean="0">
                <a:latin typeface="Aharoni" panose="02010803020104030203" pitchFamily="2" charset="-79"/>
              </a:rPr>
              <a:t>คำว่า ภาษาศาสตร์ มีขึ้นเมื่อใดจากบทความของ </a:t>
            </a:r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Arbuckle </a:t>
            </a:r>
            <a:r>
              <a:rPr lang="th-TH" sz="4400" b="1" dirty="0" smtClean="0">
                <a:latin typeface="Aharoni" panose="02010803020104030203" pitchFamily="2" charset="-79"/>
              </a:rPr>
              <a:t>คำว่า ภาษาศาสตร์ปรากฏครั้งแรกใน ปี 1833 เป็นภาษาฝรั่งเศสเขียน </a:t>
            </a:r>
            <a:r>
              <a:rPr lang="en-US" sz="4400" b="1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Linguistique</a:t>
            </a:r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th-TH" sz="4400" b="1" dirty="0" smtClean="0">
                <a:latin typeface="Aharoni" panose="02010803020104030203" pitchFamily="2" charset="-79"/>
              </a:rPr>
              <a:t>อยู่ในพจนานุกรมของ </a:t>
            </a:r>
            <a:r>
              <a:rPr lang="en-US" sz="4400" b="1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Nodier</a:t>
            </a:r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th-TH" sz="4400" b="1" dirty="0" smtClean="0">
                <a:latin typeface="Aharoni" panose="02010803020104030203" pitchFamily="2" charset="-79"/>
              </a:rPr>
              <a:t>แต่ </a:t>
            </a:r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Perrot </a:t>
            </a:r>
            <a:r>
              <a:rPr lang="th-TH" sz="4400" b="1" dirty="0" smtClean="0">
                <a:latin typeface="Aharoni" panose="02010803020104030203" pitchFamily="2" charset="-79"/>
              </a:rPr>
              <a:t>รายงานว่า คำคำนี้ใช้กันในงานค้นคว้าทาง </a:t>
            </a:r>
            <a:r>
              <a:rPr lang="en-US" sz="4400" b="1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Frence</a:t>
            </a:r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 ethnographic (</a:t>
            </a:r>
            <a:r>
              <a:rPr lang="th-TH" sz="4400" b="1" dirty="0" smtClean="0">
                <a:latin typeface="Aharoni" panose="02010803020104030203" pitchFamily="2" charset="-79"/>
              </a:rPr>
              <a:t>ชาติพันธุ์</a:t>
            </a:r>
            <a:r>
              <a:rPr lang="th-TH" sz="4400" b="1" dirty="0" err="1" smtClean="0">
                <a:latin typeface="Aharoni" panose="02010803020104030203" pitchFamily="2" charset="-79"/>
              </a:rPr>
              <a:t>วรรณา</a:t>
            </a:r>
            <a:r>
              <a:rPr lang="th-TH" sz="4400" b="1" dirty="0" smtClean="0">
                <a:latin typeface="Aharoni" panose="02010803020104030203" pitchFamily="2" charset="-79"/>
              </a:rPr>
              <a:t>) ตั้งแต่ต้นปี 1826  และเป็นคำยืมมาจากภาษาเยอรมัน</a:t>
            </a:r>
            <a:endParaRPr lang="th-TH" sz="4400" b="1" dirty="0"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57629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31353" y="165252"/>
            <a:ext cx="11821099" cy="6692747"/>
          </a:xfrm>
        </p:spPr>
        <p:txBody>
          <a:bodyPr>
            <a:normAutofit/>
          </a:bodyPr>
          <a:lstStyle/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4800" b="1" dirty="0" smtClean="0">
                <a:latin typeface="Aharoni" panose="02010803020104030203" pitchFamily="2" charset="-79"/>
              </a:rPr>
              <a:t>	การศึกษาภาษาของนักภาษาศาสตร์ มีลักษณะสำคัญ 2 ประการ คือ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4000" b="1" dirty="0" smtClean="0">
                <a:latin typeface="Aharoni" panose="02010803020104030203" pitchFamily="2" charset="-79"/>
              </a:rPr>
              <a:t>	1. ศึกษาภาษาด้วยวิธีวิทยาศาสตร์ วิธีศึกษาแบบวิทยาศาสตร์ มีการควบคุมตัวแปรต่าง ๆ ในการทดลอง ตลอดจนผลการศึกษาทดลองนั้นจะต้องพิสูจน์ได้ การศึกษาจึงเน้นการปฏิบัติทดลองจริง ความเที่ยงแท้แน่นอน และความเป็นวัตถุวิสัย </a:t>
            </a:r>
            <a:r>
              <a:rPr lang="en-US" sz="4000" b="1" dirty="0" smtClean="0">
                <a:latin typeface="Aharoni" panose="02010803020104030203" pitchFamily="2" charset="-79"/>
              </a:rPr>
              <a:t>(</a:t>
            </a:r>
            <a:r>
              <a:rPr lang="en-US" sz="4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Objective) 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	2.  </a:t>
            </a:r>
            <a:r>
              <a:rPr lang="th-TH" sz="4000" b="1" dirty="0" smtClean="0">
                <a:latin typeface="Aharoni" panose="02010803020104030203" pitchFamily="2" charset="-79"/>
              </a:rPr>
              <a:t>การศึกษาภาษาศาสตร์เป็นการบรรยายภาษา ข้อแตกต่างอีกอย่างหนึ่งของการศึกษาภาษาเชิงภาษาศาสตร์กับการศึกษาแบบเดิม นอกจากวิธีการแล้ว ก็คือลักษณะของผลที่ได้จากการศึกษา กล่าวคือ นักภาษาศาสตร์จะบรรยายภาษาตามผลการศึกษาทดลอง หรือจากการสำรวจ ตรวจสอบภาษา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endParaRPr lang="th-TH" sz="4000" b="1" dirty="0"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740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200" y="165253"/>
            <a:ext cx="10515600" cy="60117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5400" b="1" dirty="0" smtClean="0">
                <a:latin typeface="Aharoni" panose="02010803020104030203" pitchFamily="2" charset="-79"/>
              </a:rPr>
              <a:t> </a:t>
            </a:r>
          </a:p>
          <a:p>
            <a:pPr marL="0" indent="0">
              <a:buNone/>
            </a:pPr>
            <a:r>
              <a:rPr lang="th-TH" sz="5400" b="1" dirty="0" smtClean="0">
                <a:latin typeface="Aharoni" panose="02010803020104030203" pitchFamily="2" charset="-79"/>
              </a:rPr>
              <a:t>ประโยชน์ของการศึกษาภาษาศาสตร์	</a:t>
            </a:r>
          </a:p>
          <a:p>
            <a:pPr marL="0" indent="0">
              <a:buNone/>
            </a:pPr>
            <a:r>
              <a:rPr lang="th-TH" sz="4400" b="1" dirty="0" smtClean="0">
                <a:latin typeface="Aharoni" panose="02010803020104030203" pitchFamily="2" charset="-79"/>
              </a:rPr>
              <a:t>	1. การสอนภาษาของตนเอง</a:t>
            </a:r>
          </a:p>
          <a:p>
            <a:pPr marL="0" indent="0">
              <a:buNone/>
            </a:pPr>
            <a:r>
              <a:rPr lang="th-TH" sz="4400" b="1" dirty="0" smtClean="0">
                <a:latin typeface="Aharoni" panose="02010803020104030203" pitchFamily="2" charset="-79"/>
              </a:rPr>
              <a:t>	2. การสอนภาษาที่สอง</a:t>
            </a:r>
          </a:p>
          <a:p>
            <a:pPr marL="0" indent="0">
              <a:buNone/>
            </a:pPr>
            <a:r>
              <a:rPr lang="th-TH" sz="4400" b="1" dirty="0" smtClean="0">
                <a:latin typeface="Aharoni" panose="02010803020104030203" pitchFamily="2" charset="-79"/>
              </a:rPr>
              <a:t>	3. การแปล</a:t>
            </a:r>
          </a:p>
          <a:p>
            <a:pPr marL="0" indent="0">
              <a:buNone/>
            </a:pPr>
            <a:r>
              <a:rPr lang="th-TH" sz="4400" b="1" dirty="0" smtClean="0">
                <a:latin typeface="Aharoni" panose="02010803020104030203" pitchFamily="2" charset="-79"/>
              </a:rPr>
              <a:t>	4. การแปล</a:t>
            </a:r>
            <a:r>
              <a:rPr lang="th-TH" sz="4400" b="1" dirty="0" smtClean="0">
                <a:latin typeface="Aharoni" panose="02010803020104030203" pitchFamily="2" charset="-79"/>
              </a:rPr>
              <a:t>หนังสือโดย</a:t>
            </a:r>
            <a:r>
              <a:rPr lang="th-TH" sz="4400" b="1" smtClean="0">
                <a:latin typeface="Aharoni" panose="02010803020104030203" pitchFamily="2" charset="-79"/>
              </a:rPr>
              <a:t>ใช้เครื่อง</a:t>
            </a:r>
            <a:endParaRPr lang="th-TH" sz="4400" b="1" dirty="0" smtClean="0">
              <a:latin typeface="Aharoni" panose="02010803020104030203" pitchFamily="2" charset="-79"/>
            </a:endParaRPr>
          </a:p>
          <a:p>
            <a:pPr marL="0" indent="0">
              <a:buNone/>
            </a:pPr>
            <a:r>
              <a:rPr lang="th-TH" sz="4400" b="1" dirty="0" smtClean="0">
                <a:latin typeface="Aharoni" panose="02010803020104030203" pitchFamily="2" charset="-79"/>
              </a:rPr>
              <a:t>	5. การสร้างภาษาเขียนให้กับภาษาที่ยังไม่มีภาษาเขียน</a:t>
            </a:r>
          </a:p>
        </p:txBody>
      </p:sp>
    </p:spTree>
    <p:extLst>
      <p:ext uri="{BB962C8B-B14F-4D97-AF65-F5344CB8AC3E}">
        <p14:creationId xmlns:p14="http://schemas.microsoft.com/office/powerpoint/2010/main" val="235433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200" y="297455"/>
            <a:ext cx="10515600" cy="5879508"/>
          </a:xfrm>
        </p:spPr>
        <p:txBody>
          <a:bodyPr>
            <a:noAutofit/>
          </a:bodyPr>
          <a:lstStyle/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endParaRPr lang="th-TH" sz="4000" b="1" dirty="0" smtClean="0">
              <a:latin typeface="Aharoni" panose="02010803020104030203" pitchFamily="2" charset="-79"/>
            </a:endParaRP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4800" b="1" dirty="0" smtClean="0">
                <a:latin typeface="Aharoni" panose="02010803020104030203" pitchFamily="2" charset="-79"/>
              </a:rPr>
              <a:t>ประโยชน์ของการศึกษาภาษาศาสตร์ (ต่อ)</a:t>
            </a:r>
            <a:endParaRPr lang="th-TH" sz="4800" b="1" dirty="0">
              <a:latin typeface="Aharoni" panose="02010803020104030203" pitchFamily="2" charset="-79"/>
            </a:endParaRP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4000" b="1" dirty="0" smtClean="0">
                <a:latin typeface="Aharoni" panose="02010803020104030203" pitchFamily="2" charset="-79"/>
              </a:rPr>
              <a:t>	6. การแก้ไขสิ่งบกพร่องในการพูด ซึ่งใช้อยู่ในวงการแพทย์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4000" b="1" dirty="0" smtClean="0">
                <a:latin typeface="Aharoni" panose="02010803020104030203" pitchFamily="2" charset="-79"/>
              </a:rPr>
              <a:t>	7. การแบ่งเขตภาษาถิ่นในวิชาภูมิศาสตร์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4000" b="1" dirty="0" smtClean="0">
                <a:latin typeface="Aharoni" panose="02010803020104030203" pitchFamily="2" charset="-79"/>
              </a:rPr>
              <a:t>	8. การทำพจนานุกรม </a:t>
            </a:r>
            <a:r>
              <a:rPr lang="en-US" sz="4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(Lexicography)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	9.</a:t>
            </a:r>
            <a:r>
              <a:rPr lang="th-TH" sz="4000" b="1" dirty="0" smtClean="0">
                <a:latin typeface="Aharoni" panose="02010803020104030203" pitchFamily="2" charset="-79"/>
              </a:rPr>
              <a:t> วิศวกรรมเกี่ยวกับการออกแบบจัดห้องโทรทัศน์คลื่นเสียง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4000" b="1" dirty="0">
                <a:latin typeface="Aharoni" panose="02010803020104030203" pitchFamily="2" charset="-79"/>
              </a:rPr>
              <a:t> </a:t>
            </a:r>
            <a:r>
              <a:rPr lang="th-TH" sz="4000" b="1" dirty="0" smtClean="0">
                <a:latin typeface="Aharoni" panose="02010803020104030203" pitchFamily="2" charset="-79"/>
              </a:rPr>
              <a:t>           โทรศัพท์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4000" b="1" dirty="0" smtClean="0">
                <a:latin typeface="Aharoni" panose="02010803020104030203" pitchFamily="2" charset="-79"/>
              </a:rPr>
              <a:t>	10. การวิเคราะห์วรรณคดี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4000" b="1" dirty="0" smtClean="0">
                <a:latin typeface="Aharoni" panose="02010803020104030203" pitchFamily="2" charset="-79"/>
              </a:rPr>
              <a:t>	11.	การวิเคราะห์ประวัติศาสตร์และโบราณคดี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endParaRPr lang="th-TH" sz="4000" b="1" dirty="0"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43068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200" y="495759"/>
            <a:ext cx="10515600" cy="56812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4400" b="1" dirty="0" smtClean="0">
                <a:latin typeface="Aharoni" panose="02010803020104030203" pitchFamily="2" charset="-79"/>
              </a:rPr>
              <a:t> </a:t>
            </a:r>
          </a:p>
          <a:p>
            <a:pPr marL="0" indent="0">
              <a:buNone/>
            </a:pPr>
            <a:r>
              <a:rPr lang="th-TH" sz="5400" b="1" dirty="0" smtClean="0">
                <a:latin typeface="Aharoni" panose="02010803020104030203" pitchFamily="2" charset="-79"/>
              </a:rPr>
              <a:t>ความหมายของภาษา</a:t>
            </a:r>
          </a:p>
          <a:p>
            <a:pPr marL="0" indent="0">
              <a:buNone/>
            </a:pPr>
            <a:r>
              <a:rPr lang="th-TH" sz="4400" b="1" dirty="0" smtClean="0">
                <a:latin typeface="Aharoni" panose="02010803020104030203" pitchFamily="2" charset="-79"/>
              </a:rPr>
              <a:t>	คำว่า “ภาษา” เดิมเป็นคำสันสกฤต มาจากรากศัพท์หรือธาตุว่า ‘ภาษ’ บาลีว่า “ภาสา” คนไทยรับเข้ามาใช้ในรูปของคำว่า “ภาษา” ซึ่งมีความหมายในภาษาเดิมทั้งสองว่า “ถ้อยคำ” หรือ “คำพูด” </a:t>
            </a:r>
            <a:endParaRPr lang="th-TH" sz="4400" b="1" dirty="0"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06035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200" y="683046"/>
            <a:ext cx="10515600" cy="54939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h-TH" sz="4400" b="1" dirty="0" smtClean="0">
              <a:latin typeface="Aharoni" panose="02010803020104030203" pitchFamily="2" charset="-79"/>
            </a:endParaRPr>
          </a:p>
          <a:p>
            <a:pPr marL="0" indent="0">
              <a:buNone/>
            </a:pPr>
            <a:r>
              <a:rPr lang="th-TH" sz="4400" b="1" dirty="0">
                <a:latin typeface="Aharoni" panose="02010803020104030203" pitchFamily="2" charset="-79"/>
              </a:rPr>
              <a:t>	</a:t>
            </a:r>
            <a:r>
              <a:rPr lang="th-TH" sz="4400" b="1" dirty="0" smtClean="0">
                <a:latin typeface="Aharoni" panose="02010803020104030203" pitchFamily="2" charset="-79"/>
              </a:rPr>
              <a:t>	พจนานุกรมฉบับราชบัณฑิตยสถาน พ.ศ. 2525 ได้ให้ความหมายไว้ว่า คือ เสียงหรือกิริยาอาการที่ทำความเข้าใจกันได้, คำพูด, ถ้อยคำที่ใช้พูดกัน โดยปริยายหมายถึง คนหรือชาติที่พูดภาษานั้น ๆ เช่น นุ่งห่มและแต่งตัวตามภาษา หรือหมายความว่า มีความรู้ ความเข้าใจ</a:t>
            </a:r>
            <a:endParaRPr lang="th-TH" sz="4400" b="1" dirty="0"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69847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200" y="352540"/>
            <a:ext cx="10515600" cy="5824423"/>
          </a:xfrm>
        </p:spPr>
        <p:txBody>
          <a:bodyPr>
            <a:noAutofit/>
          </a:bodyPr>
          <a:lstStyle/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4000" b="1" dirty="0" smtClean="0">
                <a:latin typeface="Aharoni" panose="02010803020104030203" pitchFamily="2" charset="-79"/>
                <a:cs typeface="+mj-cs"/>
              </a:rPr>
              <a:t>	ความนัยแห่งพจนานุกรมนั้น เป็นความหมายภาษาในวงกว้าง คือหมายถึง สื่อต่าง ๆ ที่ทำให้สามารถสื่อสารทำความเข้าใจกันได้ การสื่อสารทำความเข้าใจกันนี้มีหลายวิธี เช่น 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4000" b="1" dirty="0" smtClean="0">
                <a:latin typeface="Aharoni" panose="02010803020104030203" pitchFamily="2" charset="-79"/>
                <a:cs typeface="+mj-cs"/>
              </a:rPr>
              <a:t>1.	ใช้กิริยาอาการหรือท่าทาง เรียกว่า ภาษาใบ้หรือภาษาท่าทาง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4000" b="1" dirty="0" smtClean="0">
                <a:latin typeface="Aharoni" panose="02010803020104030203" pitchFamily="2" charset="-79"/>
                <a:cs typeface="+mj-cs"/>
              </a:rPr>
              <a:t>2.	ใช้เสียงที่เปล่งออกมา เรียกว่า ภาษาพูด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4000" b="1" dirty="0" smtClean="0">
                <a:latin typeface="Aharoni" panose="02010803020104030203" pitchFamily="2" charset="-79"/>
                <a:cs typeface="+mj-cs"/>
              </a:rPr>
              <a:t>3.	ใช้เขียนเป็นรูปหรือเครื่องหมาย เรียกว่า ภาษาภาพ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4000" b="1" dirty="0" smtClean="0">
                <a:latin typeface="Aharoni" panose="02010803020104030203" pitchFamily="2" charset="-79"/>
                <a:cs typeface="+mj-cs"/>
              </a:rPr>
              <a:t>4.	ใช้สิ่งของเพื่อมุ่งให้เกิดการสื่อความหมาย เรียกว่า ภาษาวัตถุ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4000" b="1" dirty="0" smtClean="0">
                <a:latin typeface="Aharoni" panose="02010803020104030203" pitchFamily="2" charset="-79"/>
                <a:cs typeface="+mj-cs"/>
              </a:rPr>
              <a:t>5.	ใช้เขียนเป็นตัวหนังสือเพื่อสื่อความหมาย เรียกว่า ภาษาเขียน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endParaRPr lang="th-TH" sz="4000" b="1" dirty="0">
              <a:latin typeface="Aharoni" panose="02010803020104030203" pitchFamily="2" charset="-79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60855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h-TH" sz="4400" b="1" dirty="0" smtClean="0">
              <a:latin typeface="Aharoni" panose="02010803020104030203" pitchFamily="2" charset="-79"/>
            </a:endParaRPr>
          </a:p>
          <a:p>
            <a:pPr marL="0" indent="0">
              <a:buNone/>
            </a:pPr>
            <a:endParaRPr lang="th-TH" sz="4400" b="1" dirty="0">
              <a:latin typeface="Aharoni" panose="02010803020104030203" pitchFamily="2" charset="-79"/>
            </a:endParaRPr>
          </a:p>
          <a:p>
            <a:pPr marL="0" indent="0">
              <a:buNone/>
            </a:pPr>
            <a:r>
              <a:rPr lang="th-TH" sz="4400" b="1" dirty="0" smtClean="0">
                <a:latin typeface="Aharoni" panose="02010803020104030203" pitchFamily="2" charset="-79"/>
              </a:rPr>
              <a:t>	อย่างไรก็ตาม “ภาษา” ยังมีความหมายในวงแคบคือ หมายถึง เสียงพูดที่มีระเบียบและมีความหมาย ซึ่งมนุษย์ใช้ในการสื่อความคิด ความรู้สึก และในการที่จะให้ผู้ที่เราพูดด้วยทำสิ่งที่เราต้องการและแทนสิ่งที่เราพูดถึง</a:t>
            </a:r>
            <a:endParaRPr lang="th-TH" sz="4400" b="1" dirty="0"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68671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200" y="495759"/>
            <a:ext cx="10515600" cy="6362242"/>
          </a:xfrm>
        </p:spPr>
        <p:txBody>
          <a:bodyPr>
            <a:noAutofit/>
          </a:bodyPr>
          <a:lstStyle/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4000" b="1" dirty="0" smtClean="0">
                <a:latin typeface="Aharoni" panose="02010803020104030203" pitchFamily="2" charset="-79"/>
              </a:rPr>
              <a:t>		ภาษาตามความหมายในวิชานิรุกติศาสตร์ ได้แก่ วิธีที่มนุษย์แสดงความในใจเพื่อให้อีกฝ่ายหนึ่งได้รับรู้ โดยใช้เสียงพูดที่มีความหมายตามที่ได้ตกลงกัน เพราะฉะนั้น ภาษาจึงต้องมีพร้อมด้วยองค์ ๒ ตามที่พระยาอนุมานราชธนได้กล่าวไว้ดังนี้ คือ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4000" b="1" dirty="0" smtClean="0">
                <a:latin typeface="Aharoni" panose="02010803020104030203" pitchFamily="2" charset="-79"/>
              </a:rPr>
              <a:t>	1.</a:t>
            </a:r>
            <a:r>
              <a:rPr lang="th-TH" sz="4000" b="1" dirty="0">
                <a:latin typeface="Aharoni" panose="02010803020104030203" pitchFamily="2" charset="-79"/>
              </a:rPr>
              <a:t> </a:t>
            </a:r>
            <a:r>
              <a:rPr lang="th-TH" sz="4000" b="1" dirty="0" smtClean="0">
                <a:latin typeface="Aharoni" panose="02010803020104030203" pitchFamily="2" charset="-79"/>
              </a:rPr>
              <a:t>เสียงพูดที่นึกไว้แล้วพูดออกมา แต่เสียงที่หลุดปากออกมาลอย ๆ เพราะด้วยมีอารมณ์สะเทือนใจ ไม่ใช่เสียงพูดตามความหมายนี้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4000" b="1" dirty="0" smtClean="0">
                <a:latin typeface="Aharoni" panose="02010803020104030203" pitchFamily="2" charset="-79"/>
              </a:rPr>
              <a:t>	2. ความหมายซึ่งผู้พูดและผู้ฟังหรือผู้ได้ยินเข้าใจรับรู้ตรงกัน คือ ฟังออกและผู้ฟังต้องพูด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endParaRPr lang="th-TH" sz="4000" b="1" dirty="0"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72904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200" y="286439"/>
            <a:ext cx="10515600" cy="63346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4400" b="1" dirty="0" smtClean="0">
                <a:latin typeface="Aharoni" panose="02010803020104030203" pitchFamily="2" charset="-79"/>
              </a:rPr>
              <a:t>	</a:t>
            </a:r>
          </a:p>
          <a:p>
            <a:pPr marL="0" indent="0">
              <a:buNone/>
            </a:pPr>
            <a:r>
              <a:rPr lang="th-TH" sz="4400" b="1" dirty="0">
                <a:latin typeface="Aharoni" panose="02010803020104030203" pitchFamily="2" charset="-79"/>
              </a:rPr>
              <a:t>	</a:t>
            </a:r>
            <a:r>
              <a:rPr lang="th-TH" sz="4400" b="1" dirty="0" smtClean="0">
                <a:latin typeface="Aharoni" panose="02010803020104030203" pitchFamily="2" charset="-79"/>
              </a:rPr>
              <a:t>นักภาษาศาสตร์ มีความเห็นตรงกันว่า ภาษาที่แสดงออกด้วยเสียงและคำพูดเท่านั้นจึงจะเป็นภาษาที่แท้จริง สำหรับเครื่องสื่อความหมายอย่างอื่น ๆ นั้นไม่สามารถนับได้ว่าเป็นภาษาที่สมบูรณ์ เช่น การพยักหน้า การสั่นศีรษะ หรือการโบกมือนั้น </a:t>
            </a:r>
          </a:p>
          <a:p>
            <a:pPr marL="0" indent="0">
              <a:buNone/>
            </a:pPr>
            <a:r>
              <a:rPr lang="th-TH" sz="4400" b="1" dirty="0">
                <a:latin typeface="Aharoni" panose="02010803020104030203" pitchFamily="2" charset="-79"/>
              </a:rPr>
              <a:t>	</a:t>
            </a:r>
            <a:r>
              <a:rPr lang="th-TH" sz="4400" b="1" dirty="0" smtClean="0">
                <a:latin typeface="Aharoni" panose="02010803020104030203" pitchFamily="2" charset="-79"/>
              </a:rPr>
              <a:t>นักภาษาศาสตร์ก็ไม่นับว่าเป็นภาษา แม้จะเป็นอาการที่เกือบจะเป็นสากล ที่พอจะเข้าใจกันทั่วไปบ้าง แต่ก็ไม่มีระบบหรือระเบียบที่แน่นอนและไม่ได้เป็นเสียงอีกด้วย</a:t>
            </a:r>
            <a:endParaRPr lang="th-TH" sz="4400" b="1" dirty="0"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71704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200" y="264405"/>
            <a:ext cx="10515600" cy="47262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400" b="1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en-US" sz="4400" b="1" dirty="0"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Edward Sapir </a:t>
            </a:r>
            <a:r>
              <a:rPr lang="th-TH" sz="4400" b="1" dirty="0" smtClean="0">
                <a:latin typeface="Aharoni" panose="02010803020104030203" pitchFamily="2" charset="-79"/>
              </a:rPr>
              <a:t>ให้ความหมายของคำว่า “ภาษา” ว่า ภาษาเป็นวิธีการที่เป็นของมนุษย์โดยเฉพาะเท่านั้น และไม่ใช่สิ่งที่เป็นสัญชาตญาณ แต่มีไว้เพื่อเป็นเครื่องมือสื่อสารความคิด ความรู้สึกและความปรารถนา และกระทำโดยการเปล่งระบบสัญลักษณ์เป็นเสียงออกมาโดยตั้งใจ</a:t>
            </a:r>
            <a:endParaRPr lang="th-TH" sz="4400" b="1" dirty="0"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26616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200" y="110169"/>
            <a:ext cx="10515600" cy="606679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h-TH" sz="4400" b="1" dirty="0" smtClean="0">
                <a:latin typeface="Aharoni" panose="02010803020104030203" pitchFamily="2" charset="-79"/>
              </a:rPr>
              <a:t>	</a:t>
            </a:r>
          </a:p>
          <a:p>
            <a:pPr marL="0" indent="0">
              <a:buNone/>
            </a:pPr>
            <a:r>
              <a:rPr lang="th-TH" sz="4400" b="1" dirty="0">
                <a:latin typeface="Aharoni" panose="02010803020104030203" pitchFamily="2" charset="-79"/>
              </a:rPr>
              <a:t>	</a:t>
            </a:r>
            <a:r>
              <a:rPr lang="th-TH" sz="4400" b="1" dirty="0" smtClean="0">
                <a:latin typeface="Aharoni" panose="02010803020104030203" pitchFamily="2" charset="-79"/>
              </a:rPr>
              <a:t>ส่วนนักมานุษยวิทยาลงความเห็นว่า  มนุษย์เท่านั้นที่มีภาษา สำหรับสัตว์ถึงแม้จะร้องได้ และเข้าใจได้บ้างก็เป็นเพียงการแสดงอารมณ์ เช่น ความกลัว ความดีใจ ความโกรธ จึงถือเป็นสัญญาณและถือเป็นสัญชาตญาณ คือรู้เอง เป็นเอง และไม่มีการเปลี่ยนแปลงงอกงาม เมื่อร้อยปีเป็นอย่างไร ปัจจุบันก็เป็นเช่นนั้น หรืออย่างนกแก้ว นกขุนทอง ที่สามารถร้องเป็นภาษามนุษย์ได้ แต่นกขุนทองก็ไม่สามารถที่จะเอาคำอื่นไปแทนที่คำหนึ่งคำใดในประโยคเพื่อให้โต้ตอบกันได้ เราจึงถือว่านกแก้ว นกขุนทอง เลียนภาษาของมนุษย์เท่านั้น</a:t>
            </a:r>
            <a:endParaRPr lang="th-TH" sz="4400" b="1" dirty="0"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5425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31</Words>
  <Application>Microsoft Office PowerPoint</Application>
  <PresentationFormat>แบบจอกว้าง</PresentationFormat>
  <Paragraphs>66</Paragraphs>
  <Slides>17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17</vt:i4>
      </vt:variant>
    </vt:vector>
  </HeadingPairs>
  <TitlesOfParts>
    <vt:vector size="24" baseType="lpstr">
      <vt:lpstr>Aharoni</vt:lpstr>
      <vt:lpstr>Angsana New</vt:lpstr>
      <vt:lpstr>Arial</vt:lpstr>
      <vt:lpstr>Calibri</vt:lpstr>
      <vt:lpstr>Calibri Light</vt:lpstr>
      <vt:lpstr>Cordia New</vt:lpstr>
      <vt:lpstr>ธีมของ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Samsung</dc:creator>
  <cp:lastModifiedBy>Samsung</cp:lastModifiedBy>
  <cp:revision>7</cp:revision>
  <dcterms:created xsi:type="dcterms:W3CDTF">2020-06-22T18:06:09Z</dcterms:created>
  <dcterms:modified xsi:type="dcterms:W3CDTF">2020-06-22T18:57:45Z</dcterms:modified>
</cp:coreProperties>
</file>