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96" r:id="rId3"/>
    <p:sldId id="309" r:id="rId4"/>
    <p:sldId id="308" r:id="rId5"/>
    <p:sldId id="297" r:id="rId6"/>
    <p:sldId id="301" r:id="rId7"/>
    <p:sldId id="302" r:id="rId8"/>
    <p:sldId id="332" r:id="rId9"/>
    <p:sldId id="277" r:id="rId10"/>
    <p:sldId id="311" r:id="rId11"/>
    <p:sldId id="278" r:id="rId12"/>
    <p:sldId id="377" r:id="rId13"/>
    <p:sldId id="374" r:id="rId14"/>
    <p:sldId id="358" r:id="rId15"/>
    <p:sldId id="376" r:id="rId16"/>
    <p:sldId id="375" r:id="rId17"/>
    <p:sldId id="317" r:id="rId18"/>
    <p:sldId id="299" r:id="rId19"/>
    <p:sldId id="346" r:id="rId20"/>
    <p:sldId id="318" r:id="rId21"/>
    <p:sldId id="321" r:id="rId22"/>
    <p:sldId id="340" r:id="rId23"/>
    <p:sldId id="371" r:id="rId2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76375E-F9A6-4CCF-8933-36DD4AF9E81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AC3B0FDE-E039-4392-A1BB-0DF5ADC59BC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h-TH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rPr>
            <a:t>อุปปาทะ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rPr>
            <a:t>=</a:t>
          </a:r>
          <a:r>
            <a:rPr kumimoji="0" lang="th-TH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rPr>
            <a:t>เกิดขึ้น</a:t>
          </a:r>
        </a:p>
      </dgm:t>
    </dgm:pt>
    <dgm:pt modelId="{5DBCBBCD-373A-4570-B7F0-8485AFBB085D}" type="parTrans" cxnId="{2646F861-CCFD-4D0E-A6E9-8796C20BAAF6}">
      <dgm:prSet/>
      <dgm:spPr/>
      <dgm:t>
        <a:bodyPr/>
        <a:lstStyle/>
        <a:p>
          <a:endParaRPr lang="th-TH"/>
        </a:p>
      </dgm:t>
    </dgm:pt>
    <dgm:pt modelId="{AB1E4BE4-E3E8-422F-9A7A-0C93ACC7B0B2}" type="sibTrans" cxnId="{2646F861-CCFD-4D0E-A6E9-8796C20BAAF6}">
      <dgm:prSet/>
      <dgm:spPr/>
      <dgm:t>
        <a:bodyPr/>
        <a:lstStyle/>
        <a:p>
          <a:endParaRPr lang="th-TH"/>
        </a:p>
      </dgm:t>
    </dgm:pt>
    <dgm:pt modelId="{964B4560-E157-47CA-BC89-02DD2A9BF50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h-TH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rPr>
            <a:t>ฐิติ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rPr>
            <a:t>=</a:t>
          </a:r>
          <a:r>
            <a:rPr kumimoji="0" lang="th-TH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rPr>
            <a:t>ตั้งอยู่</a:t>
          </a:r>
        </a:p>
      </dgm:t>
    </dgm:pt>
    <dgm:pt modelId="{BC079B28-4F54-44FF-BD5D-842089679A11}" type="parTrans" cxnId="{F9F3C2CC-F52E-4EBC-9A58-BB6B4B9A67BD}">
      <dgm:prSet/>
      <dgm:spPr/>
      <dgm:t>
        <a:bodyPr/>
        <a:lstStyle/>
        <a:p>
          <a:endParaRPr lang="th-TH"/>
        </a:p>
      </dgm:t>
    </dgm:pt>
    <dgm:pt modelId="{CBFAC9D3-BCB2-4590-8FD2-7A34C7238855}" type="sibTrans" cxnId="{F9F3C2CC-F52E-4EBC-9A58-BB6B4B9A67BD}">
      <dgm:prSet/>
      <dgm:spPr/>
      <dgm:t>
        <a:bodyPr/>
        <a:lstStyle/>
        <a:p>
          <a:endParaRPr lang="th-TH"/>
        </a:p>
      </dgm:t>
    </dgm:pt>
    <dgm:pt modelId="{53A32F41-F056-4BB5-9BC4-B31785C0EA4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h-TH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rPr>
            <a:t>ภังคะ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rPr>
            <a:t>=</a:t>
          </a:r>
          <a:r>
            <a:rPr kumimoji="0" lang="th-TH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rPr>
            <a:t>ดับไป</a:t>
          </a:r>
        </a:p>
      </dgm:t>
    </dgm:pt>
    <dgm:pt modelId="{FAE372A7-1B05-44E5-B6ED-D6BC1DBF7EB9}" type="parTrans" cxnId="{5DDC6358-CA4A-463F-912F-3D43A4CF013A}">
      <dgm:prSet/>
      <dgm:spPr/>
      <dgm:t>
        <a:bodyPr/>
        <a:lstStyle/>
        <a:p>
          <a:endParaRPr lang="th-TH"/>
        </a:p>
      </dgm:t>
    </dgm:pt>
    <dgm:pt modelId="{DC1389E6-55CF-410F-BA76-8233B732CF08}" type="sibTrans" cxnId="{5DDC6358-CA4A-463F-912F-3D43A4CF013A}">
      <dgm:prSet/>
      <dgm:spPr/>
      <dgm:t>
        <a:bodyPr/>
        <a:lstStyle/>
        <a:p>
          <a:endParaRPr lang="th-TH"/>
        </a:p>
      </dgm:t>
    </dgm:pt>
    <dgm:pt modelId="{9EA5C3E1-3304-495A-90CD-E52BD4323FE4}" type="pres">
      <dgm:prSet presAssocID="{2376375E-F9A6-4CCF-8933-36DD4AF9E81E}" presName="cycle" presStyleCnt="0">
        <dgm:presLayoutVars>
          <dgm:dir/>
          <dgm:resizeHandles val="exact"/>
        </dgm:presLayoutVars>
      </dgm:prSet>
      <dgm:spPr/>
    </dgm:pt>
    <dgm:pt modelId="{14B9022D-49D4-4117-AE36-40B10CB4C57A}" type="pres">
      <dgm:prSet presAssocID="{AC3B0FDE-E039-4392-A1BB-0DF5ADC59BC6}" presName="dummy" presStyleCnt="0"/>
      <dgm:spPr/>
    </dgm:pt>
    <dgm:pt modelId="{49703623-6172-4C96-9934-12017119B1F1}" type="pres">
      <dgm:prSet presAssocID="{AC3B0FDE-E039-4392-A1BB-0DF5ADC59BC6}" presName="node" presStyleLbl="revTx" presStyleIdx="0" presStyleCnt="3" custRadScaleRad="112690" custRadScaleInc="1955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12AD192-E894-443A-AA4C-5148F13ABD52}" type="pres">
      <dgm:prSet presAssocID="{AB1E4BE4-E3E8-422F-9A7A-0C93ACC7B0B2}" presName="sibTrans" presStyleLbl="node1" presStyleIdx="0" presStyleCnt="3" custLinFactNeighborX="4874" custLinFactNeighborY="1292"/>
      <dgm:spPr/>
      <dgm:t>
        <a:bodyPr/>
        <a:lstStyle/>
        <a:p>
          <a:endParaRPr lang="th-TH"/>
        </a:p>
      </dgm:t>
    </dgm:pt>
    <dgm:pt modelId="{AF7DD715-65FD-4DDB-8B1C-D906A951C375}" type="pres">
      <dgm:prSet presAssocID="{964B4560-E157-47CA-BC89-02DD2A9BF509}" presName="dummy" presStyleCnt="0"/>
      <dgm:spPr/>
    </dgm:pt>
    <dgm:pt modelId="{50232DA0-B74D-4580-A842-3FFFE7918A3C}" type="pres">
      <dgm:prSet presAssocID="{964B4560-E157-47CA-BC89-02DD2A9BF509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DDF0735-36C7-489D-851F-B93719D77A93}" type="pres">
      <dgm:prSet presAssocID="{CBFAC9D3-BCB2-4590-8FD2-7A34C7238855}" presName="sibTrans" presStyleLbl="node1" presStyleIdx="1" presStyleCnt="3" custLinFactNeighborX="-2846" custLinFactNeighborY="112"/>
      <dgm:spPr/>
      <dgm:t>
        <a:bodyPr/>
        <a:lstStyle/>
        <a:p>
          <a:endParaRPr lang="th-TH"/>
        </a:p>
      </dgm:t>
    </dgm:pt>
    <dgm:pt modelId="{EAAD9803-7832-4A12-B83E-D62AC45EFF3F}" type="pres">
      <dgm:prSet presAssocID="{53A32F41-F056-4BB5-9BC4-B31785C0EA48}" presName="dummy" presStyleCnt="0"/>
      <dgm:spPr/>
    </dgm:pt>
    <dgm:pt modelId="{9779B435-055F-464C-B88D-856BF3F57F72}" type="pres">
      <dgm:prSet presAssocID="{53A32F41-F056-4BB5-9BC4-B31785C0EA48}" presName="node" presStyleLbl="revTx" presStyleIdx="2" presStyleCnt="3" custRadScaleRad="105590" custRadScaleInc="-1101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FCA7989-61B2-42FA-B978-16FEBA6CFEC6}" type="pres">
      <dgm:prSet presAssocID="{DC1389E6-55CF-410F-BA76-8233B732CF08}" presName="sibTrans" presStyleLbl="node1" presStyleIdx="2" presStyleCnt="3"/>
      <dgm:spPr/>
      <dgm:t>
        <a:bodyPr/>
        <a:lstStyle/>
        <a:p>
          <a:endParaRPr lang="th-TH"/>
        </a:p>
      </dgm:t>
    </dgm:pt>
  </dgm:ptLst>
  <dgm:cxnLst>
    <dgm:cxn modelId="{F9F3C2CC-F52E-4EBC-9A58-BB6B4B9A67BD}" srcId="{2376375E-F9A6-4CCF-8933-36DD4AF9E81E}" destId="{964B4560-E157-47CA-BC89-02DD2A9BF509}" srcOrd="1" destOrd="0" parTransId="{BC079B28-4F54-44FF-BD5D-842089679A11}" sibTransId="{CBFAC9D3-BCB2-4590-8FD2-7A34C7238855}"/>
    <dgm:cxn modelId="{7A9F8256-DAD1-49DB-9745-A7337669F19A}" type="presOf" srcId="{2376375E-F9A6-4CCF-8933-36DD4AF9E81E}" destId="{9EA5C3E1-3304-495A-90CD-E52BD4323FE4}" srcOrd="0" destOrd="0" presId="urn:microsoft.com/office/officeart/2005/8/layout/cycle1"/>
    <dgm:cxn modelId="{3055A0C3-28F0-4AE9-86ED-8628860E5950}" type="presOf" srcId="{AB1E4BE4-E3E8-422F-9A7A-0C93ACC7B0B2}" destId="{F12AD192-E894-443A-AA4C-5148F13ABD52}" srcOrd="0" destOrd="0" presId="urn:microsoft.com/office/officeart/2005/8/layout/cycle1"/>
    <dgm:cxn modelId="{2646F861-CCFD-4D0E-A6E9-8796C20BAAF6}" srcId="{2376375E-F9A6-4CCF-8933-36DD4AF9E81E}" destId="{AC3B0FDE-E039-4392-A1BB-0DF5ADC59BC6}" srcOrd="0" destOrd="0" parTransId="{5DBCBBCD-373A-4570-B7F0-8485AFBB085D}" sibTransId="{AB1E4BE4-E3E8-422F-9A7A-0C93ACC7B0B2}"/>
    <dgm:cxn modelId="{E4BEC492-EED6-44B4-9EBE-87393CB72B95}" type="presOf" srcId="{964B4560-E157-47CA-BC89-02DD2A9BF509}" destId="{50232DA0-B74D-4580-A842-3FFFE7918A3C}" srcOrd="0" destOrd="0" presId="urn:microsoft.com/office/officeart/2005/8/layout/cycle1"/>
    <dgm:cxn modelId="{E29CBCFD-B08D-4C6D-AF89-4D322D541C83}" type="presOf" srcId="{53A32F41-F056-4BB5-9BC4-B31785C0EA48}" destId="{9779B435-055F-464C-B88D-856BF3F57F72}" srcOrd="0" destOrd="0" presId="urn:microsoft.com/office/officeart/2005/8/layout/cycle1"/>
    <dgm:cxn modelId="{5DDC6358-CA4A-463F-912F-3D43A4CF013A}" srcId="{2376375E-F9A6-4CCF-8933-36DD4AF9E81E}" destId="{53A32F41-F056-4BB5-9BC4-B31785C0EA48}" srcOrd="2" destOrd="0" parTransId="{FAE372A7-1B05-44E5-B6ED-D6BC1DBF7EB9}" sibTransId="{DC1389E6-55CF-410F-BA76-8233B732CF08}"/>
    <dgm:cxn modelId="{9F1BAD76-C829-4B84-9FDD-3F4521978981}" type="presOf" srcId="{AC3B0FDE-E039-4392-A1BB-0DF5ADC59BC6}" destId="{49703623-6172-4C96-9934-12017119B1F1}" srcOrd="0" destOrd="0" presId="urn:microsoft.com/office/officeart/2005/8/layout/cycle1"/>
    <dgm:cxn modelId="{7D05538E-3E8F-4B7C-96C3-01CD293F82BE}" type="presOf" srcId="{DC1389E6-55CF-410F-BA76-8233B732CF08}" destId="{2FCA7989-61B2-42FA-B978-16FEBA6CFEC6}" srcOrd="0" destOrd="0" presId="urn:microsoft.com/office/officeart/2005/8/layout/cycle1"/>
    <dgm:cxn modelId="{8903F2BB-3458-44EC-9E6A-D5D54E04724D}" type="presOf" srcId="{CBFAC9D3-BCB2-4590-8FD2-7A34C7238855}" destId="{9DDF0735-36C7-489D-851F-B93719D77A93}" srcOrd="0" destOrd="0" presId="urn:microsoft.com/office/officeart/2005/8/layout/cycle1"/>
    <dgm:cxn modelId="{1ACF081B-160B-4B8E-8770-51B465FCD0EC}" type="presParOf" srcId="{9EA5C3E1-3304-495A-90CD-E52BD4323FE4}" destId="{14B9022D-49D4-4117-AE36-40B10CB4C57A}" srcOrd="0" destOrd="0" presId="urn:microsoft.com/office/officeart/2005/8/layout/cycle1"/>
    <dgm:cxn modelId="{75E30D5B-EC0F-4D97-B326-E7A0FE18C34F}" type="presParOf" srcId="{9EA5C3E1-3304-495A-90CD-E52BD4323FE4}" destId="{49703623-6172-4C96-9934-12017119B1F1}" srcOrd="1" destOrd="0" presId="urn:microsoft.com/office/officeart/2005/8/layout/cycle1"/>
    <dgm:cxn modelId="{6558D9B3-5A4F-43B0-BD62-AD88110BFA23}" type="presParOf" srcId="{9EA5C3E1-3304-495A-90CD-E52BD4323FE4}" destId="{F12AD192-E894-443A-AA4C-5148F13ABD52}" srcOrd="2" destOrd="0" presId="urn:microsoft.com/office/officeart/2005/8/layout/cycle1"/>
    <dgm:cxn modelId="{F6618F66-C8C6-4935-AFA1-B562DC833327}" type="presParOf" srcId="{9EA5C3E1-3304-495A-90CD-E52BD4323FE4}" destId="{AF7DD715-65FD-4DDB-8B1C-D906A951C375}" srcOrd="3" destOrd="0" presId="urn:microsoft.com/office/officeart/2005/8/layout/cycle1"/>
    <dgm:cxn modelId="{CDE7F7CE-04AF-4208-A1FA-85814A682CA8}" type="presParOf" srcId="{9EA5C3E1-3304-495A-90CD-E52BD4323FE4}" destId="{50232DA0-B74D-4580-A842-3FFFE7918A3C}" srcOrd="4" destOrd="0" presId="urn:microsoft.com/office/officeart/2005/8/layout/cycle1"/>
    <dgm:cxn modelId="{9DAF6107-47E1-49A9-AE1A-728CE55A534A}" type="presParOf" srcId="{9EA5C3E1-3304-495A-90CD-E52BD4323FE4}" destId="{9DDF0735-36C7-489D-851F-B93719D77A93}" srcOrd="5" destOrd="0" presId="urn:microsoft.com/office/officeart/2005/8/layout/cycle1"/>
    <dgm:cxn modelId="{FFB1BE86-FC44-497B-9362-E0BA0C7DEA65}" type="presParOf" srcId="{9EA5C3E1-3304-495A-90CD-E52BD4323FE4}" destId="{EAAD9803-7832-4A12-B83E-D62AC45EFF3F}" srcOrd="6" destOrd="0" presId="urn:microsoft.com/office/officeart/2005/8/layout/cycle1"/>
    <dgm:cxn modelId="{2378EBF0-13E0-4A98-8B53-2A1E7179956A}" type="presParOf" srcId="{9EA5C3E1-3304-495A-90CD-E52BD4323FE4}" destId="{9779B435-055F-464C-B88D-856BF3F57F72}" srcOrd="7" destOrd="0" presId="urn:microsoft.com/office/officeart/2005/8/layout/cycle1"/>
    <dgm:cxn modelId="{01EBAAB1-67CC-42CB-8742-886185568B68}" type="presParOf" srcId="{9EA5C3E1-3304-495A-90CD-E52BD4323FE4}" destId="{2FCA7989-61B2-42FA-B978-16FEBA6CFEC6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18E656-88C6-4697-8776-885EAD931F7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8BB98C4D-CBEC-48A3-9AF6-064E29BC1DB1}">
      <dgm:prSet phldrT="[ข้อความ]" custT="1"/>
      <dgm:spPr/>
      <dgm:t>
        <a:bodyPr/>
        <a:lstStyle/>
        <a:p>
          <a:r>
            <a:rPr lang="th-TH" sz="4800" b="1" dirty="0" smtClean="0"/>
            <a:t>อภิปรัชญา ๓ สาขา</a:t>
          </a:r>
          <a:endParaRPr lang="th-TH" sz="4800" b="1" dirty="0"/>
        </a:p>
      </dgm:t>
    </dgm:pt>
    <dgm:pt modelId="{86A87B2A-694E-4588-92EB-682A91561ED4}" type="parTrans" cxnId="{B392965B-9861-4DDE-A9C6-4D27153F80F9}">
      <dgm:prSet/>
      <dgm:spPr/>
      <dgm:t>
        <a:bodyPr/>
        <a:lstStyle/>
        <a:p>
          <a:endParaRPr lang="th-TH"/>
        </a:p>
      </dgm:t>
    </dgm:pt>
    <dgm:pt modelId="{60D79641-7C34-4B63-9644-23E373B3DD84}" type="sibTrans" cxnId="{B392965B-9861-4DDE-A9C6-4D27153F80F9}">
      <dgm:prSet/>
      <dgm:spPr/>
      <dgm:t>
        <a:bodyPr/>
        <a:lstStyle/>
        <a:p>
          <a:endParaRPr lang="th-TH"/>
        </a:p>
      </dgm:t>
    </dgm:pt>
    <dgm:pt modelId="{2E59D664-0F48-446B-A9F2-4E995BE130CE}">
      <dgm:prSet phldrT="[ข้อความ]" custT="1"/>
      <dgm:spPr/>
      <dgm:t>
        <a:bodyPr/>
        <a:lstStyle/>
        <a:p>
          <a:r>
            <a:rPr lang="th-TH" sz="4400" b="1" dirty="0" smtClean="0"/>
            <a:t>จิตนิยม</a:t>
          </a:r>
          <a:endParaRPr lang="th-TH" sz="4400" b="1" dirty="0"/>
        </a:p>
      </dgm:t>
    </dgm:pt>
    <dgm:pt modelId="{2E712A61-F718-4DAA-A172-008023AB5BE4}" type="parTrans" cxnId="{63C0A1FE-E288-4458-83FD-EFE58FA82D2E}">
      <dgm:prSet/>
      <dgm:spPr/>
      <dgm:t>
        <a:bodyPr/>
        <a:lstStyle/>
        <a:p>
          <a:endParaRPr lang="th-TH"/>
        </a:p>
      </dgm:t>
    </dgm:pt>
    <dgm:pt modelId="{FC885555-B24C-4EA2-BF6D-BF8854D08951}" type="sibTrans" cxnId="{63C0A1FE-E288-4458-83FD-EFE58FA82D2E}">
      <dgm:prSet/>
      <dgm:spPr/>
      <dgm:t>
        <a:bodyPr/>
        <a:lstStyle/>
        <a:p>
          <a:endParaRPr lang="th-TH"/>
        </a:p>
      </dgm:t>
    </dgm:pt>
    <dgm:pt modelId="{82B8C00C-3590-4084-86E9-56589C852665}">
      <dgm:prSet phldrT="[ข้อความ]" custT="1"/>
      <dgm:spPr/>
      <dgm:t>
        <a:bodyPr/>
        <a:lstStyle/>
        <a:p>
          <a:r>
            <a:rPr lang="th-TH" sz="4400" b="1" dirty="0" smtClean="0"/>
            <a:t>สสารนิยม</a:t>
          </a:r>
          <a:endParaRPr lang="th-TH" sz="4400" b="1" dirty="0"/>
        </a:p>
      </dgm:t>
    </dgm:pt>
    <dgm:pt modelId="{856D04D3-9AF5-4D96-B67A-6D5A6B3D23D5}" type="parTrans" cxnId="{0F2EEA3A-B628-40B1-BBA8-9C00A5677DD7}">
      <dgm:prSet/>
      <dgm:spPr/>
      <dgm:t>
        <a:bodyPr/>
        <a:lstStyle/>
        <a:p>
          <a:endParaRPr lang="th-TH"/>
        </a:p>
      </dgm:t>
    </dgm:pt>
    <dgm:pt modelId="{D28094D8-1B4B-42EA-BE65-F103C645267C}" type="sibTrans" cxnId="{0F2EEA3A-B628-40B1-BBA8-9C00A5677DD7}">
      <dgm:prSet/>
      <dgm:spPr/>
      <dgm:t>
        <a:bodyPr/>
        <a:lstStyle/>
        <a:p>
          <a:endParaRPr lang="th-TH"/>
        </a:p>
      </dgm:t>
    </dgm:pt>
    <dgm:pt modelId="{7ADCCC9F-568B-419F-B75B-BA28CCA2058B}">
      <dgm:prSet phldrT="[ข้อความ]" custT="1"/>
      <dgm:spPr/>
      <dgm:t>
        <a:bodyPr/>
        <a:lstStyle/>
        <a:p>
          <a:r>
            <a:rPr lang="th-TH" sz="4400" b="1" dirty="0" smtClean="0"/>
            <a:t>ธรรมชาตินิยม</a:t>
          </a:r>
          <a:endParaRPr lang="th-TH" sz="4400" b="1" dirty="0"/>
        </a:p>
      </dgm:t>
    </dgm:pt>
    <dgm:pt modelId="{35140A81-232F-4A55-B293-3E06F4DA2C81}" type="parTrans" cxnId="{65FCBB46-B63B-47FE-BDEA-925BE71B4308}">
      <dgm:prSet/>
      <dgm:spPr/>
      <dgm:t>
        <a:bodyPr/>
        <a:lstStyle/>
        <a:p>
          <a:endParaRPr lang="th-TH"/>
        </a:p>
      </dgm:t>
    </dgm:pt>
    <dgm:pt modelId="{1484D60C-CD63-4863-8BFC-EB130777599D}" type="sibTrans" cxnId="{65FCBB46-B63B-47FE-BDEA-925BE71B4308}">
      <dgm:prSet/>
      <dgm:spPr/>
      <dgm:t>
        <a:bodyPr/>
        <a:lstStyle/>
        <a:p>
          <a:endParaRPr lang="th-TH"/>
        </a:p>
      </dgm:t>
    </dgm:pt>
    <dgm:pt modelId="{D278E277-E4B1-4102-B737-D14A9E90D3D8}" type="pres">
      <dgm:prSet presAssocID="{3418E656-88C6-4697-8776-885EAD931F7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2633AB8-2AD8-40D0-91F8-1DE4CDCA6BB1}" type="pres">
      <dgm:prSet presAssocID="{3418E656-88C6-4697-8776-885EAD931F79}" presName="radial" presStyleCnt="0">
        <dgm:presLayoutVars>
          <dgm:animLvl val="ctr"/>
        </dgm:presLayoutVars>
      </dgm:prSet>
      <dgm:spPr/>
    </dgm:pt>
    <dgm:pt modelId="{A966A53D-DD69-4890-9F04-4C132BF43018}" type="pres">
      <dgm:prSet presAssocID="{8BB98C4D-CBEC-48A3-9AF6-064E29BC1DB1}" presName="centerShape" presStyleLbl="vennNode1" presStyleIdx="0" presStyleCnt="4" custScaleX="70526" custScaleY="61277" custLinFactNeighborX="-1840" custLinFactNeighborY="-12045"/>
      <dgm:spPr/>
      <dgm:t>
        <a:bodyPr/>
        <a:lstStyle/>
        <a:p>
          <a:endParaRPr lang="th-TH"/>
        </a:p>
      </dgm:t>
    </dgm:pt>
    <dgm:pt modelId="{1C3CDFD8-CB3B-4B39-B194-6094D75B31A5}" type="pres">
      <dgm:prSet presAssocID="{2E59D664-0F48-446B-A9F2-4E995BE130CE}" presName="node" presStyleLbl="vennNode1" presStyleIdx="1" presStyleCnt="4" custScaleX="117634" custScaleY="119693" custRadScaleRad="97537" custRadScaleInc="-238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E8541C8-5FBE-4680-BF29-81EF1AE49B96}" type="pres">
      <dgm:prSet presAssocID="{82B8C00C-3590-4084-86E9-56589C852665}" presName="node" presStyleLbl="vennNode1" presStyleIdx="2" presStyleCnt="4" custScaleX="122810" custScaleY="110610" custRadScaleRad="67958" custRadScaleInc="-1949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022F15E-F2F3-4C88-AA23-24A59D8820EF}" type="pres">
      <dgm:prSet presAssocID="{7ADCCC9F-568B-419F-B75B-BA28CCA2058B}" presName="node" presStyleLbl="vennNode1" presStyleIdx="3" presStyleCnt="4" custScaleX="125606" custScaleY="113897" custRadScaleRad="80350" custRadScaleInc="2050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5EB5A5C-9B94-45C0-8785-D2E32D46922C}" type="presOf" srcId="{2E59D664-0F48-446B-A9F2-4E995BE130CE}" destId="{1C3CDFD8-CB3B-4B39-B194-6094D75B31A5}" srcOrd="0" destOrd="0" presId="urn:microsoft.com/office/officeart/2005/8/layout/radial3"/>
    <dgm:cxn modelId="{65FCBB46-B63B-47FE-BDEA-925BE71B4308}" srcId="{8BB98C4D-CBEC-48A3-9AF6-064E29BC1DB1}" destId="{7ADCCC9F-568B-419F-B75B-BA28CCA2058B}" srcOrd="2" destOrd="0" parTransId="{35140A81-232F-4A55-B293-3E06F4DA2C81}" sibTransId="{1484D60C-CD63-4863-8BFC-EB130777599D}"/>
    <dgm:cxn modelId="{E099420E-1DDF-4EB1-A7D3-E6CB02948FA5}" type="presOf" srcId="{82B8C00C-3590-4084-86E9-56589C852665}" destId="{7E8541C8-5FBE-4680-BF29-81EF1AE49B96}" srcOrd="0" destOrd="0" presId="urn:microsoft.com/office/officeart/2005/8/layout/radial3"/>
    <dgm:cxn modelId="{B392965B-9861-4DDE-A9C6-4D27153F80F9}" srcId="{3418E656-88C6-4697-8776-885EAD931F79}" destId="{8BB98C4D-CBEC-48A3-9AF6-064E29BC1DB1}" srcOrd="0" destOrd="0" parTransId="{86A87B2A-694E-4588-92EB-682A91561ED4}" sibTransId="{60D79641-7C34-4B63-9644-23E373B3DD84}"/>
    <dgm:cxn modelId="{08E0C34C-8340-46D2-A6B7-601588CAE7BF}" type="presOf" srcId="{3418E656-88C6-4697-8776-885EAD931F79}" destId="{D278E277-E4B1-4102-B737-D14A9E90D3D8}" srcOrd="0" destOrd="0" presId="urn:microsoft.com/office/officeart/2005/8/layout/radial3"/>
    <dgm:cxn modelId="{0F2EEA3A-B628-40B1-BBA8-9C00A5677DD7}" srcId="{8BB98C4D-CBEC-48A3-9AF6-064E29BC1DB1}" destId="{82B8C00C-3590-4084-86E9-56589C852665}" srcOrd="1" destOrd="0" parTransId="{856D04D3-9AF5-4D96-B67A-6D5A6B3D23D5}" sibTransId="{D28094D8-1B4B-42EA-BE65-F103C645267C}"/>
    <dgm:cxn modelId="{63C0A1FE-E288-4458-83FD-EFE58FA82D2E}" srcId="{8BB98C4D-CBEC-48A3-9AF6-064E29BC1DB1}" destId="{2E59D664-0F48-446B-A9F2-4E995BE130CE}" srcOrd="0" destOrd="0" parTransId="{2E712A61-F718-4DAA-A172-008023AB5BE4}" sibTransId="{FC885555-B24C-4EA2-BF6D-BF8854D08951}"/>
    <dgm:cxn modelId="{EBE521E9-087B-4706-AF0B-0B052962BAD7}" type="presOf" srcId="{8BB98C4D-CBEC-48A3-9AF6-064E29BC1DB1}" destId="{A966A53D-DD69-4890-9F04-4C132BF43018}" srcOrd="0" destOrd="0" presId="urn:microsoft.com/office/officeart/2005/8/layout/radial3"/>
    <dgm:cxn modelId="{E0BC1C07-EFC7-438C-A5AC-1E002233CA6C}" type="presOf" srcId="{7ADCCC9F-568B-419F-B75B-BA28CCA2058B}" destId="{E022F15E-F2F3-4C88-AA23-24A59D8820EF}" srcOrd="0" destOrd="0" presId="urn:microsoft.com/office/officeart/2005/8/layout/radial3"/>
    <dgm:cxn modelId="{02BA5291-EEA4-4AA9-B57E-747C693D93BA}" type="presParOf" srcId="{D278E277-E4B1-4102-B737-D14A9E90D3D8}" destId="{D2633AB8-2AD8-40D0-91F8-1DE4CDCA6BB1}" srcOrd="0" destOrd="0" presId="urn:microsoft.com/office/officeart/2005/8/layout/radial3"/>
    <dgm:cxn modelId="{FD42A15B-288A-43ED-BD3E-1EFA574C075A}" type="presParOf" srcId="{D2633AB8-2AD8-40D0-91F8-1DE4CDCA6BB1}" destId="{A966A53D-DD69-4890-9F04-4C132BF43018}" srcOrd="0" destOrd="0" presId="urn:microsoft.com/office/officeart/2005/8/layout/radial3"/>
    <dgm:cxn modelId="{3ACFE16E-0E39-4B9E-B940-74F8A3378AED}" type="presParOf" srcId="{D2633AB8-2AD8-40D0-91F8-1DE4CDCA6BB1}" destId="{1C3CDFD8-CB3B-4B39-B194-6094D75B31A5}" srcOrd="1" destOrd="0" presId="urn:microsoft.com/office/officeart/2005/8/layout/radial3"/>
    <dgm:cxn modelId="{2D74511A-6675-4906-9337-192DFFFA28BA}" type="presParOf" srcId="{D2633AB8-2AD8-40D0-91F8-1DE4CDCA6BB1}" destId="{7E8541C8-5FBE-4680-BF29-81EF1AE49B96}" srcOrd="2" destOrd="0" presId="urn:microsoft.com/office/officeart/2005/8/layout/radial3"/>
    <dgm:cxn modelId="{09A17961-0629-4166-9388-6B5483C4B79A}" type="presParOf" srcId="{D2633AB8-2AD8-40D0-91F8-1DE4CDCA6BB1}" destId="{E022F15E-F2F3-4C88-AA23-24A59D8820EF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6A53D-DD69-4890-9F04-4C132BF43018}">
      <dsp:nvSpPr>
        <dsp:cNvPr id="0" name=""/>
        <dsp:cNvSpPr/>
      </dsp:nvSpPr>
      <dsp:spPr>
        <a:xfrm>
          <a:off x="3000383" y="2193788"/>
          <a:ext cx="2970964" cy="25813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 smtClean="0"/>
            <a:t>อภิปรัชญา ๓ สาขา</a:t>
          </a:r>
          <a:endParaRPr lang="th-TH" sz="4800" b="1" kern="1200" dirty="0"/>
        </a:p>
      </dsp:txBody>
      <dsp:txXfrm>
        <a:off x="3435471" y="2571817"/>
        <a:ext cx="2100788" cy="1825284"/>
      </dsp:txXfrm>
    </dsp:sp>
    <dsp:sp modelId="{1C3CDFD8-CB3B-4B39-B194-6094D75B31A5}">
      <dsp:nvSpPr>
        <dsp:cNvPr id="0" name=""/>
        <dsp:cNvSpPr/>
      </dsp:nvSpPr>
      <dsp:spPr>
        <a:xfrm>
          <a:off x="3214672" y="214294"/>
          <a:ext cx="2477713" cy="25210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dirty="0" smtClean="0"/>
            <a:t>จิตนิยม</a:t>
          </a:r>
          <a:endParaRPr lang="th-TH" sz="4400" b="1" kern="1200" dirty="0"/>
        </a:p>
      </dsp:txBody>
      <dsp:txXfrm>
        <a:off x="3577525" y="583498"/>
        <a:ext cx="1752007" cy="1782673"/>
      </dsp:txXfrm>
    </dsp:sp>
    <dsp:sp modelId="{7E8541C8-5FBE-4680-BF29-81EF1AE49B96}">
      <dsp:nvSpPr>
        <dsp:cNvPr id="0" name=""/>
        <dsp:cNvSpPr/>
      </dsp:nvSpPr>
      <dsp:spPr>
        <a:xfrm>
          <a:off x="5143517" y="3193915"/>
          <a:ext cx="2586734" cy="23297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dirty="0" smtClean="0"/>
            <a:t>สสารนิยม</a:t>
          </a:r>
          <a:endParaRPr lang="th-TH" sz="4400" b="1" kern="1200" dirty="0"/>
        </a:p>
      </dsp:txBody>
      <dsp:txXfrm>
        <a:off x="5522335" y="3535101"/>
        <a:ext cx="1829098" cy="1647395"/>
      </dsp:txXfrm>
    </dsp:sp>
    <dsp:sp modelId="{E022F15E-F2F3-4C88-AA23-24A59D8820EF}">
      <dsp:nvSpPr>
        <dsp:cNvPr id="0" name=""/>
        <dsp:cNvSpPr/>
      </dsp:nvSpPr>
      <dsp:spPr>
        <a:xfrm>
          <a:off x="1071544" y="3152382"/>
          <a:ext cx="2645626" cy="23990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dirty="0" smtClean="0"/>
            <a:t>ธรรมชาตินิยม</a:t>
          </a:r>
          <a:endParaRPr lang="th-TH" sz="4400" b="1" kern="1200" dirty="0"/>
        </a:p>
      </dsp:txBody>
      <dsp:txXfrm>
        <a:off x="1458987" y="3503708"/>
        <a:ext cx="1870740" cy="1696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28048-DE89-4AE0-9016-EACF7E3D6555}" type="datetimeFigureOut">
              <a:rPr lang="th-TH" smtClean="0"/>
              <a:pPr/>
              <a:t>10/03/60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42119-9A19-4769-AD4F-300DD9EFA32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527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AA09F-E2A5-4136-833B-3DBA4C72331A}" type="slidenum">
              <a:rPr lang="en-US" smtClean="0"/>
              <a:pPr>
                <a:defRPr/>
              </a:pPr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1458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42119-9A19-4769-AD4F-300DD9EFA329}" type="slidenum">
              <a:rPr lang="th-TH" smtClean="0"/>
              <a:pPr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489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2DE9-449E-42C5-850D-F6D5A4727228}" type="datetimeFigureOut">
              <a:rPr lang="th-TH" smtClean="0"/>
              <a:pPr/>
              <a:t>10/03/60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5779-60C1-4B23-917B-02029D0294B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2DE9-449E-42C5-850D-F6D5A4727228}" type="datetimeFigureOut">
              <a:rPr lang="th-TH" smtClean="0"/>
              <a:pPr/>
              <a:t>10/03/60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5779-60C1-4B23-917B-02029D0294B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2DE9-449E-42C5-850D-F6D5A4727228}" type="datetimeFigureOut">
              <a:rPr lang="th-TH" smtClean="0"/>
              <a:pPr/>
              <a:t>10/03/60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5779-60C1-4B23-917B-02029D0294B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C6D48-42FA-4566-996D-D90D9D26B50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202731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2DE9-449E-42C5-850D-F6D5A4727228}" type="datetimeFigureOut">
              <a:rPr lang="th-TH" smtClean="0"/>
              <a:pPr/>
              <a:t>10/03/60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5779-60C1-4B23-917B-02029D0294B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2DE9-449E-42C5-850D-F6D5A4727228}" type="datetimeFigureOut">
              <a:rPr lang="th-TH" smtClean="0"/>
              <a:pPr/>
              <a:t>10/03/60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5779-60C1-4B23-917B-02029D0294B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2DE9-449E-42C5-850D-F6D5A4727228}" type="datetimeFigureOut">
              <a:rPr lang="th-TH" smtClean="0"/>
              <a:pPr/>
              <a:t>10/03/60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5779-60C1-4B23-917B-02029D0294B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2DE9-449E-42C5-850D-F6D5A4727228}" type="datetimeFigureOut">
              <a:rPr lang="th-TH" smtClean="0"/>
              <a:pPr/>
              <a:t>10/03/60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5779-60C1-4B23-917B-02029D0294B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2DE9-449E-42C5-850D-F6D5A4727228}" type="datetimeFigureOut">
              <a:rPr lang="th-TH" smtClean="0"/>
              <a:pPr/>
              <a:t>10/03/60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5779-60C1-4B23-917B-02029D0294B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2DE9-449E-42C5-850D-F6D5A4727228}" type="datetimeFigureOut">
              <a:rPr lang="th-TH" smtClean="0"/>
              <a:pPr/>
              <a:t>10/03/60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5779-60C1-4B23-917B-02029D0294B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2DE9-449E-42C5-850D-F6D5A4727228}" type="datetimeFigureOut">
              <a:rPr lang="th-TH" smtClean="0"/>
              <a:pPr/>
              <a:t>10/03/60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5779-60C1-4B23-917B-02029D0294B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2DE9-449E-42C5-850D-F6D5A4727228}" type="datetimeFigureOut">
              <a:rPr lang="th-TH" smtClean="0"/>
              <a:pPr/>
              <a:t>10/03/60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5779-60C1-4B23-917B-02029D0294B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D2DE9-449E-42C5-850D-F6D5A4727228}" type="datetimeFigureOut">
              <a:rPr lang="th-TH" smtClean="0"/>
              <a:pPr/>
              <a:t>10/03/60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25779-60C1-4B23-917B-02029D0294B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ved=0CAcQjRw&amp;url=http://www.vcharkarn.com/varticle/39654&amp;ei=jPx2VbTZKIPEmAWgnYO4Ag&amp;bvm=bv.95039771,d.dGY&amp;psig=AFQjCNHuo8hM5tEqrR0f1eNg5scI5vsr9w&amp;ust=1433947550321196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th/url?sa=i&amp;rct=j&amp;q=&amp;esrc=s&amp;frm=1&amp;source=images&amp;cd=&amp;cad=rja&amp;uact=8&amp;ved=0CAcQjRxqFQoTCLDApqOejsYCFUs0vAodgSAAhg&amp;url=http://www.creation-church.com/truelife.php&amp;ei=JvR8VbCVA8vo8AWBwYCwCA&amp;bvm=bv.95515949,d.dGc&amp;psig=AFQjCNES5k3u9JqiWGqG06gk0_mu8Z6YHw&amp;ust=1434338518179611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co.th/url?sa=i&amp;rct=j&amp;q=&amp;esrc=s&amp;frm=1&amp;source=images&amp;cd=&amp;cad=rja&amp;uact=8&amp;ved=0CAcQjRxqFQoTCM2-p5OdjsYCFYZHvAodrkkApQ&amp;url=http://paramatman-siamganesh.blogspot.com/&amp;ei=-PJ8Vc3iBIaP8QWuk4GoCg&amp;bvm=bv.95515949,d.dGc&amp;psig=AFQjCNG6DnoF0DGdo1DnqN7kGxaGBWEN5A&amp;ust=143433839670020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ewmana.com/lovelyjesus/index.php/All-jobs/%E0%B9%80%E0%B8%AB%E0%B8%99%E0%B8%B7%E0%B8%AD%E0%B8%81%E0%B8%A7%E0%B9%88%E0%B8%B2%E0%B8%A7%E0%B8%B4%E0%B8%97%E0%B8%A2%E0%B8%B2%E0%B8%A8%E0%B8%B2%E0%B8%AA%E0%B8%95%E0%B8%A3%E0%B9%8C/Creation-and-Evolution.html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google.co.th/url?sa=i&amp;rct=j&amp;q=&amp;esrc=s&amp;frm=1&amp;source=images&amp;cd=&amp;cad=rja&amp;uact=8&amp;ved=0CAcQjRxqFQoTCIPAhcidjsYCFYRKvAod2YMApA&amp;url=https://godangelhuman.wordpress.com/2014/07/24/%E0%B9%80%E0%B8%84%E0%B8%A5%E0%B9%87%E0%B8%94%E0%B8%A5%E0%B8%B1%E0%B8%9A%E0%B8%AB%E0%B8%A5%E0%B9%88%E0%B8%AD%E0%B8%AA%E0%B8%A7%E0%B8%A2%E0%B8%AD%E0%B8%A1%E0%B8%95%E0%B8%B0%E0%B9%84%E0%B8%A1%E0%B9%88/&amp;ei=ZvN8VYP1KISV8QXZh4KgCg&amp;bvm=bv.95515949,d.dGc&amp;psig=AFQjCNES5k3u9JqiWGqG06gk0_mu8Z6YHw&amp;ust=1434338518179611" TargetMode="External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th/url?sa=i&amp;rct=j&amp;q=&amp;esrc=s&amp;frm=1&amp;source=images&amp;cd=&amp;cad=rja&amp;uact=8&amp;ved=0CAcQjRxqFQoTCK2GkoH6jMYCFdi3vAodG7MAng&amp;url=http://genius.com/1854726/Tech-n9ne-the-pledge/As-1-mind-body-and-soul&amp;ei=5kd8Va37PNjv8gWb5oLwCQ&amp;psig=AFQjCNFc2rCaAk4smNaE7ohCDLLIlZAmig&amp;ust=1434294577814934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marvelthailandfan.wordpress.com/tag/cosmic/page/3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google.co.th/url?sa=i&amp;rct=j&amp;q=&amp;esrc=s&amp;frm=1&amp;source=images&amp;cd=&amp;cad=rja&amp;uact=8&amp;ved=0CAcQjRxqFQoTCL3IyOz5jMYCFUl7vAod8xkAkA&amp;url=http://www.freeastrology123.com/mind-body/&amp;ei=u0d8Vf3-M8n28QXzs4CACQ&amp;psig=AFQjCNFc2rCaAk4smNaE7ohCDLLIlZAmig&amp;ust=143429457781493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hyperlink" Target="http://www.google.co.th/url?sa=i&amp;rct=j&amp;q=&amp;esrc=s&amp;frm=1&amp;source=images&amp;cd=&amp;cad=rja&amp;uact=8&amp;ved=0CAcQjRxqFQoTCJ_rlK_6jMYCFUyAvAodyroAkA&amp;url=http://www.quantumlove.net/practical-spirituality.html&amp;ei=R0h8Vd-rH8yA8gXK9YKACQ&amp;psig=AFQjCNG6xrRptynZ_MbFYpatNi9ysjfzkg&amp;ust=1434294685244393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5680" y="161345"/>
            <a:ext cx="50930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0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ปรัชญาเบื้องต้น</a:t>
            </a:r>
            <a:endParaRPr lang="th-TH" sz="8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8196" name="Picture 4" descr="http://www.vcharkarn.com/uploads/172/17315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428737"/>
            <a:ext cx="5370839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349146" y="1196752"/>
            <a:ext cx="6279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บทที่ ๑ ความหมายและขอบเขตของปรัชญา</a:t>
            </a:r>
          </a:p>
          <a:p>
            <a:pPr algn="ctr"/>
            <a:r>
              <a:rPr lang="th-TH" sz="36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โดย พระราชปริยัติกวี, ศ.ดร.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924944"/>
            <a:ext cx="1803699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400" b="1" dirty="0" smtClean="0"/>
              <a:t>จิตนิยม</a:t>
            </a:r>
          </a:p>
          <a:p>
            <a:r>
              <a:rPr lang="en-US" sz="3600" b="1" dirty="0" smtClean="0"/>
              <a:t>Idealism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28992" y="285728"/>
            <a:ext cx="5495415" cy="62478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000" b="1" dirty="0" smtClean="0"/>
              <a:t>-มนุษย์ คือ วิญญาณหรือจิต</a:t>
            </a:r>
          </a:p>
          <a:p>
            <a:r>
              <a:rPr lang="th-TH" sz="4000" b="1" dirty="0" smtClean="0"/>
              <a:t>-วิญญาณหรือจิตคือผู้สร้างและ</a:t>
            </a:r>
          </a:p>
          <a:p>
            <a:r>
              <a:rPr lang="th-TH" sz="4000" b="1" dirty="0" smtClean="0"/>
              <a:t> และผู้ควบคุมวิถีชีวิตมนุษย์</a:t>
            </a:r>
          </a:p>
          <a:p>
            <a:r>
              <a:rPr lang="th-TH" sz="4000" b="1" dirty="0" smtClean="0"/>
              <a:t>-วิญญาณทำให้มนุษย์ต่างจาก</a:t>
            </a:r>
          </a:p>
          <a:p>
            <a:r>
              <a:rPr lang="th-TH" sz="4000" b="1" dirty="0" smtClean="0"/>
              <a:t> ก้อนหิน ต่างจากต้นไม้</a:t>
            </a:r>
          </a:p>
          <a:p>
            <a:r>
              <a:rPr lang="en-US" sz="4000" b="1" dirty="0" smtClean="0"/>
              <a:t>-</a:t>
            </a:r>
            <a:r>
              <a:rPr lang="th-TH" sz="4000" b="1" dirty="0" smtClean="0"/>
              <a:t>วิญญาณเป็นผู้ใช้ ร่างกายเป็น</a:t>
            </a:r>
          </a:p>
          <a:p>
            <a:r>
              <a:rPr lang="th-TH" sz="4000" b="1" dirty="0" smtClean="0"/>
              <a:t> สิ่งที่ถูกใช้ เป็นส่วนประกอบ ๒ </a:t>
            </a:r>
          </a:p>
          <a:p>
            <a:r>
              <a:rPr lang="th-TH" sz="4000" b="1" dirty="0" smtClean="0"/>
              <a:t> อย่างที่อยู่ในชีวิตมนุษย์</a:t>
            </a:r>
          </a:p>
          <a:p>
            <a:r>
              <a:rPr lang="en-US" sz="4000" b="1" dirty="0" smtClean="0"/>
              <a:t>-</a:t>
            </a:r>
            <a:r>
              <a:rPr lang="th-TH" sz="4000" b="1" dirty="0" smtClean="0"/>
              <a:t>วิญญาณสำคัญกว่ากาย เป็นอมตะ</a:t>
            </a:r>
          </a:p>
          <a:p>
            <a:r>
              <a:rPr lang="th-TH" sz="4000" b="1" dirty="0" smtClean="0"/>
              <a:t> ในขณะที่กายมีเกิด</a:t>
            </a:r>
            <a:r>
              <a:rPr lang="en-US" sz="4000" b="1" dirty="0" smtClean="0"/>
              <a:t>-</a:t>
            </a:r>
            <a:r>
              <a:rPr lang="th-TH" sz="4000" b="1" dirty="0" smtClean="0"/>
              <a:t>ดับ</a:t>
            </a:r>
          </a:p>
        </p:txBody>
      </p:sp>
      <p:sp>
        <p:nvSpPr>
          <p:cNvPr id="6" name="ลูกศรขวา 5"/>
          <p:cNvSpPr/>
          <p:nvPr/>
        </p:nvSpPr>
        <p:spPr>
          <a:xfrm>
            <a:off x="2444191" y="3099449"/>
            <a:ext cx="834392" cy="97442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470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34351426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14282" y="0"/>
            <a:ext cx="28777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/>
              <a:t>อะไรคือ</a:t>
            </a:r>
          </a:p>
          <a:p>
            <a:r>
              <a:rPr lang="th-TH" sz="3600" b="1" dirty="0" smtClean="0"/>
              <a:t>ธาตุแท้ของมนุษย์ ?</a:t>
            </a:r>
            <a:endParaRPr lang="th-TH" sz="3600" dirty="0"/>
          </a:p>
        </p:txBody>
      </p:sp>
      <p:sp>
        <p:nvSpPr>
          <p:cNvPr id="4" name="Rectangle 3"/>
          <p:cNvSpPr/>
          <p:nvPr/>
        </p:nvSpPr>
        <p:spPr>
          <a:xfrm>
            <a:off x="6266289" y="0"/>
            <a:ext cx="22525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/>
              <a:t>มนุษย์ประกอบ</a:t>
            </a:r>
          </a:p>
          <a:p>
            <a:r>
              <a:rPr lang="th-TH" sz="3600" b="1" dirty="0" smtClean="0"/>
              <a:t>ด้วยอะไร ?</a:t>
            </a:r>
            <a:endParaRPr lang="th-TH" sz="3600" dirty="0"/>
          </a:p>
        </p:txBody>
      </p:sp>
      <p:sp>
        <p:nvSpPr>
          <p:cNvPr id="5" name="Rectangle 4"/>
          <p:cNvSpPr/>
          <p:nvPr/>
        </p:nvSpPr>
        <p:spPr>
          <a:xfrm>
            <a:off x="3357554" y="5429264"/>
            <a:ext cx="24272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/>
              <a:t>มนุษย์มีอยู่</a:t>
            </a:r>
          </a:p>
          <a:p>
            <a:r>
              <a:rPr lang="th-TH" sz="3600" b="1" dirty="0" smtClean="0"/>
              <a:t>แท้จริงอย่างไร ?</a:t>
            </a:r>
            <a:endParaRPr lang="th-TH" sz="3600" dirty="0"/>
          </a:p>
        </p:txBody>
      </p:sp>
      <p:cxnSp>
        <p:nvCxnSpPr>
          <p:cNvPr id="7" name="ตัวเชื่อมต่อตรง 6"/>
          <p:cNvCxnSpPr/>
          <p:nvPr/>
        </p:nvCxnSpPr>
        <p:spPr>
          <a:xfrm rot="5400000">
            <a:off x="-249271" y="749281"/>
            <a:ext cx="92869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214282" y="1214422"/>
            <a:ext cx="235745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 rot="5400000">
            <a:off x="5714214" y="785794"/>
            <a:ext cx="858050" cy="79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6143636" y="1214422"/>
            <a:ext cx="235745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3286116" y="5429264"/>
            <a:ext cx="235745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 rot="5400000">
            <a:off x="2822563" y="5892817"/>
            <a:ext cx="92869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57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2.bp.blogspot.com/-9yRfUOhETF8/TXJKUAMxIUI/AAAAAAAAASE/5lTMwEo42F4/s748/home-narai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9" y="285728"/>
            <a:ext cx="9144059" cy="2286016"/>
          </a:xfrm>
          <a:prstGeom prst="rect">
            <a:avLst/>
          </a:prstGeom>
          <a:noFill/>
        </p:spPr>
      </p:pic>
      <p:pic>
        <p:nvPicPr>
          <p:cNvPr id="72708" name="Picture 4" descr="https://images-blogger-opensocial.googleusercontent.com/gadgets/proxy?url=http%3A%2F%2Fteen.mthai.com%2Fwp-content%2Fuploads%2F2014%2F06%2F0d13e8e2.jpg&amp;container=blogger&amp;gadget=a&amp;rewriteMime=image%2F*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876"/>
            <a:ext cx="3286116" cy="270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10" name="Picture 6" descr="http://www.newmana.com/lovelyjesus/images/01Articles/04science/03-Creation%20and%20Evolution/Creation%20and%20Evolution07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3643314"/>
            <a:ext cx="377600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12" name="Picture 8" descr="http://www.creation-church.com/pic_ot/ot1-02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40382" y="3643314"/>
            <a:ext cx="2103618" cy="2619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85984" y="2643182"/>
            <a:ext cx="4665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The Creator</a:t>
            </a:r>
            <a:endParaRPr lang="th-TH" sz="72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3.amazonaws.com/rapgenius/1370823644_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-1"/>
            <a:ext cx="6715172" cy="67489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571480"/>
            <a:ext cx="1311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Mind</a:t>
            </a:r>
            <a:endParaRPr lang="th-TH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43768" y="5572140"/>
            <a:ext cx="1311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Mind</a:t>
            </a:r>
            <a:endParaRPr lang="th-TH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5572140"/>
            <a:ext cx="1311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Mind</a:t>
            </a:r>
            <a:endParaRPr lang="th-TH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72330" y="642918"/>
            <a:ext cx="1311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Mind</a:t>
            </a:r>
            <a:endParaRPr lang="th-TH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71802" y="3357562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mind &amp; body</a:t>
            </a:r>
            <a:endParaRPr lang="th-TH" sz="4000" b="1" dirty="0"/>
          </a:p>
        </p:txBody>
      </p:sp>
      <p:cxnSp>
        <p:nvCxnSpPr>
          <p:cNvPr id="9" name="ตัวเชื่อมต่อตรง 8"/>
          <p:cNvCxnSpPr/>
          <p:nvPr/>
        </p:nvCxnSpPr>
        <p:spPr>
          <a:xfrm rot="5400000">
            <a:off x="5851461" y="3363987"/>
            <a:ext cx="3929091" cy="5859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 rot="5400000">
            <a:off x="-756554" y="3328268"/>
            <a:ext cx="4000529" cy="5859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1857356" y="928670"/>
            <a:ext cx="507209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2071670" y="5929330"/>
            <a:ext cx="507209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 rot="5400000">
            <a:off x="5322099" y="1321579"/>
            <a:ext cx="1928826" cy="1857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1571604" y="1285860"/>
            <a:ext cx="2000264" cy="1785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 rot="5400000" flipH="1" flipV="1">
            <a:off x="1785918" y="4357694"/>
            <a:ext cx="1143008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/>
          <p:cNvCxnSpPr/>
          <p:nvPr/>
        </p:nvCxnSpPr>
        <p:spPr>
          <a:xfrm rot="10800000">
            <a:off x="5786446" y="4572008"/>
            <a:ext cx="1500198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286116" y="2214554"/>
            <a:ext cx="2500330" cy="25003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The Creator</a:t>
            </a:r>
            <a:endParaRPr lang="th-TH" sz="4000" b="1" dirty="0"/>
          </a:p>
        </p:txBody>
      </p:sp>
      <p:sp>
        <p:nvSpPr>
          <p:cNvPr id="25" name="วงรี 24"/>
          <p:cNvSpPr/>
          <p:nvPr/>
        </p:nvSpPr>
        <p:spPr>
          <a:xfrm>
            <a:off x="1214414" y="285728"/>
            <a:ext cx="2143140" cy="2214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created</a:t>
            </a:r>
            <a:endParaRPr lang="th-TH" sz="3200" b="1" dirty="0"/>
          </a:p>
        </p:txBody>
      </p:sp>
      <p:sp>
        <p:nvSpPr>
          <p:cNvPr id="33" name="วงรี 32"/>
          <p:cNvSpPr/>
          <p:nvPr/>
        </p:nvSpPr>
        <p:spPr>
          <a:xfrm>
            <a:off x="3428992" y="0"/>
            <a:ext cx="2143140" cy="2143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created</a:t>
            </a:r>
            <a:endParaRPr lang="th-TH" sz="3200" b="1" dirty="0"/>
          </a:p>
        </p:txBody>
      </p:sp>
      <p:sp>
        <p:nvSpPr>
          <p:cNvPr id="34" name="วงรี 33"/>
          <p:cNvSpPr/>
          <p:nvPr/>
        </p:nvSpPr>
        <p:spPr>
          <a:xfrm>
            <a:off x="6715140" y="2000240"/>
            <a:ext cx="2143140" cy="2143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created</a:t>
            </a:r>
            <a:endParaRPr lang="th-TH" sz="3200" b="1" dirty="0"/>
          </a:p>
        </p:txBody>
      </p:sp>
      <p:sp>
        <p:nvSpPr>
          <p:cNvPr id="35" name="วงรี 34"/>
          <p:cNvSpPr/>
          <p:nvPr/>
        </p:nvSpPr>
        <p:spPr>
          <a:xfrm>
            <a:off x="285720" y="2500306"/>
            <a:ext cx="2143140" cy="2143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created</a:t>
            </a:r>
            <a:endParaRPr lang="th-TH" sz="3200" b="1" dirty="0"/>
          </a:p>
        </p:txBody>
      </p:sp>
      <p:sp>
        <p:nvSpPr>
          <p:cNvPr id="36" name="วงรี 35"/>
          <p:cNvSpPr/>
          <p:nvPr/>
        </p:nvSpPr>
        <p:spPr>
          <a:xfrm>
            <a:off x="6143636" y="4214818"/>
            <a:ext cx="2143140" cy="2143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created</a:t>
            </a:r>
            <a:endParaRPr lang="th-TH" sz="3200" b="1" dirty="0"/>
          </a:p>
        </p:txBody>
      </p:sp>
      <p:sp>
        <p:nvSpPr>
          <p:cNvPr id="37" name="วงรี 36"/>
          <p:cNvSpPr/>
          <p:nvPr/>
        </p:nvSpPr>
        <p:spPr>
          <a:xfrm>
            <a:off x="5715008" y="0"/>
            <a:ext cx="2143140" cy="2143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created</a:t>
            </a:r>
            <a:endParaRPr lang="th-TH" sz="3200" b="1" dirty="0"/>
          </a:p>
        </p:txBody>
      </p:sp>
      <p:sp>
        <p:nvSpPr>
          <p:cNvPr id="38" name="วงรี 37"/>
          <p:cNvSpPr/>
          <p:nvPr/>
        </p:nvSpPr>
        <p:spPr>
          <a:xfrm>
            <a:off x="1428728" y="4429132"/>
            <a:ext cx="2143140" cy="2143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created</a:t>
            </a:r>
            <a:endParaRPr lang="th-TH" sz="3200" b="1" dirty="0"/>
          </a:p>
        </p:txBody>
      </p:sp>
      <p:sp>
        <p:nvSpPr>
          <p:cNvPr id="39" name="วงรี 38"/>
          <p:cNvSpPr/>
          <p:nvPr/>
        </p:nvSpPr>
        <p:spPr>
          <a:xfrm>
            <a:off x="3857620" y="4857760"/>
            <a:ext cx="2214578" cy="200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created</a:t>
            </a:r>
            <a:endParaRPr lang="th-TH" sz="32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marvelthailandfan.files.wordpress.com/2013/03/galactus_by_espaidercito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445" y="0"/>
            <a:ext cx="7829555" cy="5869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4500570"/>
            <a:ext cx="471545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/>
              <a:t>Mind</a:t>
            </a:r>
            <a:r>
              <a:rPr lang="en-US" sz="4400" b="1" dirty="0" smtClean="0"/>
              <a:t>  is  the </a:t>
            </a:r>
          </a:p>
          <a:p>
            <a:r>
              <a:rPr lang="en-US" sz="4400" b="1" u="sng" dirty="0" smtClean="0"/>
              <a:t>Creator</a:t>
            </a:r>
            <a:r>
              <a:rPr lang="en-US" sz="4400" b="1" dirty="0" smtClean="0"/>
              <a:t> </a:t>
            </a:r>
          </a:p>
          <a:p>
            <a:r>
              <a:rPr lang="en-US" sz="4400" b="1" dirty="0" smtClean="0"/>
              <a:t>and  the  </a:t>
            </a:r>
            <a:r>
              <a:rPr lang="en-US" sz="4400" b="1" u="sng" dirty="0" smtClean="0"/>
              <a:t>Controller</a:t>
            </a:r>
            <a:endParaRPr lang="th-TH" sz="4400" b="1" u="sng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00042"/>
            <a:ext cx="7653698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400" b="1" u="sng" dirty="0" smtClean="0"/>
              <a:t>Relation</a:t>
            </a:r>
            <a:r>
              <a:rPr lang="en-US" sz="4400" b="1" dirty="0" smtClean="0"/>
              <a:t> between Mind </a:t>
            </a:r>
            <a:r>
              <a:rPr lang="th-TH" sz="4400" b="1" dirty="0" smtClean="0"/>
              <a:t>กับ </a:t>
            </a:r>
            <a:r>
              <a:rPr lang="en-US" sz="4400" b="1" dirty="0" smtClean="0"/>
              <a:t>Body</a:t>
            </a:r>
            <a:endParaRPr lang="th-TH" sz="4400" b="1" dirty="0" smtClean="0"/>
          </a:p>
          <a:p>
            <a:pPr algn="ctr"/>
            <a:r>
              <a:rPr lang="th-TH" sz="4400" b="1" dirty="0" smtClean="0"/>
              <a:t>ความสัมพันธ์ระหว่างจิตกับกาย</a:t>
            </a:r>
            <a:endParaRPr lang="en-US" sz="4400" b="1" dirty="0" smtClean="0"/>
          </a:p>
        </p:txBody>
      </p:sp>
      <p:sp>
        <p:nvSpPr>
          <p:cNvPr id="4" name="วงรี 3"/>
          <p:cNvSpPr/>
          <p:nvPr/>
        </p:nvSpPr>
        <p:spPr>
          <a:xfrm>
            <a:off x="285720" y="2428868"/>
            <a:ext cx="2160240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Mind</a:t>
            </a:r>
            <a:endParaRPr lang="th-TH" sz="4800" b="1" dirty="0"/>
          </a:p>
        </p:txBody>
      </p:sp>
      <p:sp>
        <p:nvSpPr>
          <p:cNvPr id="5" name="วงรี 4"/>
          <p:cNvSpPr/>
          <p:nvPr/>
        </p:nvSpPr>
        <p:spPr>
          <a:xfrm>
            <a:off x="6643702" y="2357430"/>
            <a:ext cx="2160240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Body</a:t>
            </a:r>
            <a:endParaRPr lang="th-TH" sz="4800" b="1" dirty="0"/>
          </a:p>
        </p:txBody>
      </p:sp>
      <p:sp>
        <p:nvSpPr>
          <p:cNvPr id="6" name="คำบรรยายภาพแบบลูกศรขวา 5"/>
          <p:cNvSpPr/>
          <p:nvPr/>
        </p:nvSpPr>
        <p:spPr>
          <a:xfrm>
            <a:off x="2928926" y="2643182"/>
            <a:ext cx="3414730" cy="170021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Influence</a:t>
            </a:r>
            <a:r>
              <a:rPr lang="en-US" sz="3600" b="1" dirty="0" smtClean="0"/>
              <a:t> </a:t>
            </a:r>
            <a:r>
              <a:rPr lang="en-US" sz="4000" b="1" dirty="0" smtClean="0"/>
              <a:t>over</a:t>
            </a:r>
            <a:endParaRPr lang="th-TH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5286388"/>
            <a:ext cx="215636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/>
              <a:t>Subject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6643702" y="5357826"/>
            <a:ext cx="195117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/>
              <a:t>Object</a:t>
            </a:r>
            <a:r>
              <a:rPr lang="en-US" dirty="0" smtClean="0"/>
              <a:t> </a:t>
            </a:r>
            <a:endParaRPr lang="th-TH" dirty="0"/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 rot="5400000">
            <a:off x="965175" y="489268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 rot="5400000">
            <a:off x="7466033" y="4964123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>
            <a:off x="2714612" y="5643578"/>
            <a:ext cx="38576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77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924944"/>
            <a:ext cx="2491067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400" b="1" dirty="0" smtClean="0"/>
              <a:t>สสารนิยม</a:t>
            </a:r>
          </a:p>
          <a:p>
            <a:r>
              <a:rPr lang="en-US" sz="3600" b="1" dirty="0" smtClean="0"/>
              <a:t>Materialism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28992" y="428604"/>
            <a:ext cx="5505033" cy="62478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000" b="1" dirty="0" smtClean="0"/>
              <a:t>-มนุษย์ คือ หุ่นยนต์</a:t>
            </a:r>
          </a:p>
          <a:p>
            <a:r>
              <a:rPr lang="th-TH" sz="4000" b="1" dirty="0" smtClean="0"/>
              <a:t>-ชีวิตมีระบบและกลไกที่ซับซ้อน</a:t>
            </a:r>
          </a:p>
          <a:p>
            <a:r>
              <a:rPr lang="th-TH" sz="4000" b="1" dirty="0" smtClean="0"/>
              <a:t> ดำเนินไปตามจังหวะของระบบ</a:t>
            </a:r>
          </a:p>
          <a:p>
            <a:r>
              <a:rPr lang="th-TH" sz="4000" b="1" dirty="0" smtClean="0"/>
              <a:t> เครื่องจักร</a:t>
            </a:r>
          </a:p>
          <a:p>
            <a:r>
              <a:rPr lang="en-US" sz="4000" b="1" dirty="0" smtClean="0"/>
              <a:t>-</a:t>
            </a:r>
            <a:r>
              <a:rPr lang="th-TH" sz="4000" b="1" dirty="0" smtClean="0"/>
              <a:t>พฤติกรรมมนุษย์เป็นไปตามระบบ</a:t>
            </a:r>
          </a:p>
          <a:p>
            <a:r>
              <a:rPr lang="th-TH" sz="4000" b="1" dirty="0" smtClean="0"/>
              <a:t> และกลไกที่เคยชิน เช่น ตื่นเช้า</a:t>
            </a:r>
          </a:p>
          <a:p>
            <a:r>
              <a:rPr lang="th-TH" sz="4000" b="1" dirty="0" smtClean="0"/>
              <a:t> อาบน้ำล้าง แตกแดดก็กินน้ำ</a:t>
            </a:r>
          </a:p>
          <a:p>
            <a:r>
              <a:rPr lang="en-US" sz="4000" b="1" dirty="0" smtClean="0"/>
              <a:t>-</a:t>
            </a:r>
            <a:r>
              <a:rPr lang="th-TH" sz="4000" b="1" dirty="0" smtClean="0"/>
              <a:t>จักรวาลไม่มีความเป็นจริงอะไร</a:t>
            </a:r>
          </a:p>
          <a:p>
            <a:r>
              <a:rPr lang="th-TH" sz="4000" b="1" dirty="0" smtClean="0"/>
              <a:t> นอกเหนือจากวัตถุ แม้แต่วิญญาณ</a:t>
            </a:r>
          </a:p>
          <a:p>
            <a:r>
              <a:rPr lang="th-TH" sz="4000" b="1" dirty="0" smtClean="0"/>
              <a:t> หรือจิตก็ยังมีสภาพเป็นสสาร</a:t>
            </a:r>
          </a:p>
        </p:txBody>
      </p:sp>
      <p:sp>
        <p:nvSpPr>
          <p:cNvPr id="6" name="ลูกศรขวา 5"/>
          <p:cNvSpPr/>
          <p:nvPr/>
        </p:nvSpPr>
        <p:spPr>
          <a:xfrm>
            <a:off x="2786050" y="3143248"/>
            <a:ext cx="571504" cy="97442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วงรี 6"/>
          <p:cNvSpPr/>
          <p:nvPr/>
        </p:nvSpPr>
        <p:spPr>
          <a:xfrm>
            <a:off x="428596" y="500042"/>
            <a:ext cx="1857388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285720" y="4786322"/>
            <a:ext cx="1914532" cy="1771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500034" y="1071546"/>
            <a:ext cx="1798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/>
              <a:t>จักรกลนิยม</a:t>
            </a:r>
            <a:endParaRPr lang="th-TH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5286388"/>
            <a:ext cx="1798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/>
              <a:t>จักรกลนิยม</a:t>
            </a: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21615470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106.photobucket.com/albums/m275/somknork/terminator_rob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537" y="55078"/>
            <a:ext cx="5486400" cy="4600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106.photobucket.com/albums/m275/somknork/terminator-3-poster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" y="2924944"/>
            <a:ext cx="5303128" cy="3933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158" y="357166"/>
            <a:ext cx="2552302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400" b="1" dirty="0" smtClean="0"/>
              <a:t>มนุษย์</a:t>
            </a:r>
          </a:p>
          <a:p>
            <a:r>
              <a:rPr lang="th-TH" sz="4400" b="1" dirty="0" smtClean="0"/>
              <a:t>คือ เครื่องจักร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57950" y="5143512"/>
            <a:ext cx="2552302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400" b="1" dirty="0" smtClean="0"/>
              <a:t>มนุษย์</a:t>
            </a:r>
          </a:p>
          <a:p>
            <a:r>
              <a:rPr lang="th-TH" sz="4400" b="1" dirty="0" smtClean="0"/>
              <a:t>คือ เครื่องจักร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192345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avlov_Tria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70" y="1000108"/>
            <a:ext cx="9027430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0034" y="285728"/>
            <a:ext cx="8332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/>
              <a:t>การเคลื่อนไหวเกิดจากพลังของสมองและเส้นประสาท</a:t>
            </a:r>
            <a:endParaRPr lang="th-TH" sz="4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924944"/>
            <a:ext cx="2617063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400" b="1" dirty="0" err="1" smtClean="0"/>
              <a:t>อันต</a:t>
            </a:r>
            <a:r>
              <a:rPr lang="th-TH" sz="4400" b="1" dirty="0" smtClean="0"/>
              <a:t>นิยม</a:t>
            </a:r>
          </a:p>
          <a:p>
            <a:r>
              <a:rPr lang="en-US" b="1" dirty="0" err="1" smtClean="0"/>
              <a:t>Destinationism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264379"/>
            <a:ext cx="5328592" cy="62478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000" b="1" dirty="0" smtClean="0"/>
              <a:t>-โลกเกิดจากปฐมกร(</a:t>
            </a:r>
            <a:r>
              <a:rPr lang="en-US" sz="4000" b="1" dirty="0" smtClean="0"/>
              <a:t>first </a:t>
            </a:r>
          </a:p>
          <a:p>
            <a:r>
              <a:rPr lang="en-US" sz="4000" b="1" dirty="0"/>
              <a:t> </a:t>
            </a:r>
            <a:r>
              <a:rPr lang="en-US" sz="4000" b="1" dirty="0" smtClean="0"/>
              <a:t>mover</a:t>
            </a:r>
            <a:r>
              <a:rPr lang="th-TH" sz="4000" b="1" dirty="0" smtClean="0"/>
              <a:t>)</a:t>
            </a:r>
            <a:r>
              <a:rPr lang="en-US" sz="4000" b="1" dirty="0"/>
              <a:t> </a:t>
            </a:r>
            <a:r>
              <a:rPr lang="th-TH" sz="4000" b="1" dirty="0" smtClean="0"/>
              <a:t>และมีวิวัฒนาการ</a:t>
            </a:r>
          </a:p>
          <a:p>
            <a:r>
              <a:rPr lang="th-TH" sz="4000" b="1" dirty="0" smtClean="0"/>
              <a:t>-โลกมีจุดเริ่มต้นและจุดสิ้นสุด</a:t>
            </a:r>
          </a:p>
          <a:p>
            <a:r>
              <a:rPr lang="th-TH" sz="4000" b="1" dirty="0" smtClean="0"/>
              <a:t>-ทุกอย่างมีจุดหมายปลายทาง</a:t>
            </a:r>
          </a:p>
          <a:p>
            <a:r>
              <a:rPr lang="th-TH" sz="4000" b="1" dirty="0" smtClean="0"/>
              <a:t>-สรรพสิ่งมีภาวะ “แฝง”  หรือ</a:t>
            </a:r>
          </a:p>
          <a:p>
            <a:r>
              <a:rPr lang="th-TH" sz="4000" b="1" dirty="0"/>
              <a:t> </a:t>
            </a:r>
            <a:r>
              <a:rPr lang="th-TH" sz="4000" b="1" dirty="0" smtClean="0"/>
              <a:t>มีธรรมชาติของตัวเอง</a:t>
            </a:r>
          </a:p>
          <a:p>
            <a:r>
              <a:rPr lang="th-TH" sz="4000" b="1" dirty="0" smtClean="0"/>
              <a:t>-ไม่มีอะไรเกิดขึ้นลอยๆ และ</a:t>
            </a:r>
          </a:p>
          <a:p>
            <a:r>
              <a:rPr lang="th-TH" sz="4000" b="1" dirty="0"/>
              <a:t> </a:t>
            </a:r>
            <a:r>
              <a:rPr lang="th-TH" sz="4000" b="1" dirty="0" smtClean="0"/>
              <a:t>ดำเนินไปอย่างลอยๆ</a:t>
            </a:r>
          </a:p>
          <a:p>
            <a:r>
              <a:rPr lang="th-TH" sz="4000" b="1" dirty="0" smtClean="0"/>
              <a:t>-ปฐมกรคือธรรมชาติดั้งเดิมและ</a:t>
            </a:r>
          </a:p>
          <a:p>
            <a:r>
              <a:rPr lang="th-TH" sz="4000" b="1" dirty="0"/>
              <a:t> </a:t>
            </a:r>
            <a:r>
              <a:rPr lang="th-TH" sz="4000" b="1" dirty="0" smtClean="0"/>
              <a:t>แฝงตัวอยู่ในทุกสิ่ง</a:t>
            </a:r>
          </a:p>
        </p:txBody>
      </p:sp>
      <p:sp>
        <p:nvSpPr>
          <p:cNvPr id="6" name="ลูกศรขวา 5"/>
          <p:cNvSpPr/>
          <p:nvPr/>
        </p:nvSpPr>
        <p:spPr>
          <a:xfrm>
            <a:off x="2843808" y="3099449"/>
            <a:ext cx="648072" cy="97442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469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924944"/>
            <a:ext cx="257955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400" b="1" dirty="0" smtClean="0"/>
              <a:t>ธรรมชาตินิยม</a:t>
            </a:r>
          </a:p>
          <a:p>
            <a:r>
              <a:rPr lang="en-US" sz="3600" b="1" dirty="0" smtClean="0"/>
              <a:t>Naturalism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266745"/>
            <a:ext cx="5399235" cy="62478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000" b="1" dirty="0" smtClean="0"/>
              <a:t>-มนุษย์ คือ ตัวเอง</a:t>
            </a:r>
          </a:p>
          <a:p>
            <a:r>
              <a:rPr lang="th-TH" sz="4000" b="1" dirty="0" smtClean="0"/>
              <a:t>-ชีวิตเกิดจากวิวัฒนาการ จิต</a:t>
            </a:r>
          </a:p>
          <a:p>
            <a:r>
              <a:rPr lang="th-TH" sz="4000" b="1" dirty="0" smtClean="0"/>
              <a:t> หรือวิญญาณจึงเป็นผลิตผลของ</a:t>
            </a:r>
          </a:p>
          <a:p>
            <a:r>
              <a:rPr lang="th-TH" sz="4000" b="1" dirty="0" smtClean="0"/>
              <a:t> วิวัฒนาการ</a:t>
            </a:r>
          </a:p>
          <a:p>
            <a:r>
              <a:rPr lang="en-US" sz="4000" b="1" dirty="0" smtClean="0"/>
              <a:t>-</a:t>
            </a:r>
            <a:r>
              <a:rPr lang="th-TH" sz="4000" b="1" dirty="0" smtClean="0"/>
              <a:t>ชีวิตเกิดจากกระบวนการฟิสิกส์</a:t>
            </a:r>
          </a:p>
          <a:p>
            <a:r>
              <a:rPr lang="th-TH" sz="4000" b="1" dirty="0" smtClean="0"/>
              <a:t> เคมีชนิดพิเศษ รวมตัวประสานกัน</a:t>
            </a:r>
          </a:p>
          <a:p>
            <a:r>
              <a:rPr lang="th-TH" sz="4000" b="1" dirty="0" smtClean="0"/>
              <a:t> ในลักษณะพิเศษ เริ่มต้นจาก(๑)</a:t>
            </a:r>
          </a:p>
          <a:p>
            <a:r>
              <a:rPr lang="th-TH" sz="4000" b="1" dirty="0" smtClean="0"/>
              <a:t> สสาร (๒)สารเคมีจากสสาร (๓)</a:t>
            </a:r>
          </a:p>
          <a:p>
            <a:r>
              <a:rPr lang="th-TH" sz="4000" b="1" dirty="0" smtClean="0"/>
              <a:t> ชีวิตจากสารเคมี (๔)การรู้สำนึก</a:t>
            </a:r>
          </a:p>
          <a:p>
            <a:r>
              <a:rPr lang="th-TH" sz="4000" b="1" dirty="0" smtClean="0"/>
              <a:t> ตัวเองขึ้นจากชีวิต</a:t>
            </a:r>
          </a:p>
        </p:txBody>
      </p:sp>
      <p:sp>
        <p:nvSpPr>
          <p:cNvPr id="6" name="ลูกศรขวา 5"/>
          <p:cNvSpPr/>
          <p:nvPr/>
        </p:nvSpPr>
        <p:spPr>
          <a:xfrm>
            <a:off x="2857488" y="3143248"/>
            <a:ext cx="642942" cy="97442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470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astrology123.com/wp-content/uploads/2013/08/energy_medicine_mind_body_spirit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16" y="428604"/>
            <a:ext cx="9029784" cy="6027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://www.quantumlove.net/uploads/7/1/1/4/7114422/814076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71102"/>
            <a:ext cx="6500858" cy="6786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วงรี 2"/>
          <p:cNvSpPr/>
          <p:nvPr/>
        </p:nvSpPr>
        <p:spPr>
          <a:xfrm>
            <a:off x="214282" y="4786322"/>
            <a:ext cx="1928826" cy="17716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357158" y="5214950"/>
            <a:ext cx="1459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/>
              <a:t>จิตนิยม</a:t>
            </a:r>
            <a:endParaRPr lang="th-TH" sz="4400" b="1" dirty="0"/>
          </a:p>
        </p:txBody>
      </p:sp>
      <p:sp>
        <p:nvSpPr>
          <p:cNvPr id="6" name="วงรี 5"/>
          <p:cNvSpPr/>
          <p:nvPr/>
        </p:nvSpPr>
        <p:spPr>
          <a:xfrm>
            <a:off x="6929454" y="4714884"/>
            <a:ext cx="1985970" cy="1843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7000892" y="5214950"/>
            <a:ext cx="18694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/>
              <a:t>สสารนิยม</a:t>
            </a:r>
            <a:endParaRPr lang="th-TH" sz="4400" b="1" dirty="0"/>
          </a:p>
        </p:txBody>
      </p:sp>
      <p:sp>
        <p:nvSpPr>
          <p:cNvPr id="8" name="วงรี 7"/>
          <p:cNvSpPr/>
          <p:nvPr/>
        </p:nvSpPr>
        <p:spPr>
          <a:xfrm>
            <a:off x="3714744" y="4714884"/>
            <a:ext cx="1928826" cy="17716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3857620" y="5000636"/>
            <a:ext cx="16514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/>
              <a:t>ธรรมชาติ</a:t>
            </a:r>
          </a:p>
          <a:p>
            <a:r>
              <a:rPr lang="th-TH" sz="4000" b="1" dirty="0" smtClean="0"/>
              <a:t>นิยม</a:t>
            </a:r>
            <a:endParaRPr lang="th-TH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721" y="285728"/>
            <a:ext cx="8572560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000" b="1" dirty="0" smtClean="0"/>
              <a:t>มนุษย์มีการรับรู้และกิจกรรมที่บางคนถือว่าเป็นเรื่องจิต </a:t>
            </a:r>
          </a:p>
          <a:p>
            <a:r>
              <a:rPr lang="th-TH" sz="4000" b="1" dirty="0" smtClean="0"/>
              <a:t>แต่แท้จริงแล้วไม่มีจิต มนุษย์มิใช่อะไรอื่นนอกจากสสาร </a:t>
            </a:r>
          </a:p>
          <a:p>
            <a:r>
              <a:rPr lang="th-TH" sz="4000" b="1" dirty="0" smtClean="0"/>
              <a:t>แต่กระนั้นก็ไม่ใช่สสารเหมือนสิ่งอื่นๆ เนื่องจากมนุษย์</a:t>
            </a:r>
          </a:p>
          <a:p>
            <a:r>
              <a:rPr lang="th-TH" sz="4000" b="1" dirty="0" smtClean="0"/>
              <a:t>มีคุณสมบัติพิเศษที่สิ่งอื่นไม่มี ชีวิตมนุษย์คือระบบและกลไกที่สลับซับซ้อน</a:t>
            </a:r>
            <a:endParaRPr lang="th-TH" b="1" dirty="0"/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>
            <a:off x="2143108" y="5643578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 rot="10800000">
            <a:off x="5715008" y="5643578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 rot="5400000" flipH="1" flipV="1">
            <a:off x="4144166" y="4142586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_Have_a_Wonderful_Life_Angel_Heart_Creations_June_2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42"/>
            <a:ext cx="7429552" cy="5572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43570" y="1285860"/>
            <a:ext cx="3384260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400" b="1" dirty="0" smtClean="0"/>
              <a:t>อภิปรัชญา ๓ สาขา</a:t>
            </a:r>
          </a:p>
          <a:p>
            <a:r>
              <a:rPr lang="th-TH" sz="4400" b="1" dirty="0" smtClean="0"/>
              <a:t>เกี่ยวกับ “มนุษย์”</a:t>
            </a:r>
            <a:r>
              <a:rPr lang="en-US" sz="4400" b="1" dirty="0" smtClean="0"/>
              <a:t>:</a:t>
            </a:r>
            <a:endParaRPr lang="th-TH" sz="4400" b="1" dirty="0" smtClean="0"/>
          </a:p>
          <a:p>
            <a:r>
              <a:rPr lang="th-TH" sz="4400" b="1" dirty="0" smtClean="0"/>
              <a:t>๑. จิตนิยม</a:t>
            </a:r>
          </a:p>
          <a:p>
            <a:r>
              <a:rPr lang="th-TH" sz="4400" b="1" dirty="0" smtClean="0"/>
              <a:t>๒. สสารนิยม</a:t>
            </a:r>
          </a:p>
          <a:p>
            <a:r>
              <a:rPr lang="th-TH" sz="4400" b="1" dirty="0" smtClean="0"/>
              <a:t>๓. ธรรมชาตินิยม </a:t>
            </a:r>
          </a:p>
          <a:p>
            <a:r>
              <a:rPr lang="th-TH" sz="4400" b="1" dirty="0" smtClean="0"/>
              <a:t>         -สรุปจบ-</a:t>
            </a:r>
            <a:endParaRPr lang="th-TH" sz="4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globe_west_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84313"/>
            <a:ext cx="4032250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2735" y="714872"/>
            <a:ext cx="15937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err="1" smtClean="0"/>
              <a:t>สัง</a:t>
            </a:r>
            <a:r>
              <a:rPr lang="th-TH" sz="4400" b="1" dirty="0" smtClean="0"/>
              <a:t>วัฏฏะ</a:t>
            </a:r>
            <a:endParaRPr lang="th-TH" sz="4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649868" y="3061436"/>
            <a:ext cx="23246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err="1" smtClean="0"/>
              <a:t>สังวัฏฏัฏ</a:t>
            </a:r>
            <a:r>
              <a:rPr lang="th-TH" sz="4400" b="1" dirty="0" smtClean="0"/>
              <a:t>ฐายี</a:t>
            </a:r>
            <a:endParaRPr lang="th-TH" sz="4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86182" y="5357826"/>
            <a:ext cx="1366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/>
              <a:t>วิวัฏฏะ</a:t>
            </a:r>
            <a:endParaRPr lang="th-TH" sz="4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79512" y="3100611"/>
            <a:ext cx="20970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err="1" smtClean="0"/>
              <a:t>วิวัฏฏัฏ</a:t>
            </a:r>
            <a:r>
              <a:rPr lang="th-TH" sz="4400" b="1" dirty="0" smtClean="0"/>
              <a:t>ฐายี</a:t>
            </a:r>
            <a:endParaRPr lang="th-TH" sz="4400" b="1" dirty="0"/>
          </a:p>
        </p:txBody>
      </p:sp>
      <p:cxnSp>
        <p:nvCxnSpPr>
          <p:cNvPr id="4" name="ลูกศรเชื่อมต่อแบบตรง 3"/>
          <p:cNvCxnSpPr/>
          <p:nvPr/>
        </p:nvCxnSpPr>
        <p:spPr>
          <a:xfrm flipH="1" flipV="1">
            <a:off x="1907704" y="3830877"/>
            <a:ext cx="1801075" cy="18303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ลูกศรเชื่อมต่อแบบตรง 5"/>
          <p:cNvCxnSpPr/>
          <p:nvPr/>
        </p:nvCxnSpPr>
        <p:spPr>
          <a:xfrm flipV="1">
            <a:off x="1691680" y="1340768"/>
            <a:ext cx="2017099" cy="17598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>
            <a:off x="4860032" y="1340768"/>
            <a:ext cx="2088232" cy="1720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 flipH="1">
            <a:off x="5116441" y="3830877"/>
            <a:ext cx="1975839" cy="18303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43240" y="0"/>
            <a:ext cx="2452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Big Crunch</a:t>
            </a:r>
            <a:endParaRPr lang="th-TH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86116" y="6150114"/>
            <a:ext cx="2016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Big Bang</a:t>
            </a:r>
            <a:endParaRPr lang="th-TH" sz="4000" b="1" dirty="0"/>
          </a:p>
        </p:txBody>
      </p:sp>
      <p:sp>
        <p:nvSpPr>
          <p:cNvPr id="15" name="วงรี 14"/>
          <p:cNvSpPr/>
          <p:nvPr/>
        </p:nvSpPr>
        <p:spPr>
          <a:xfrm>
            <a:off x="214282" y="214290"/>
            <a:ext cx="1628780" cy="155731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/>
          <p:cNvSpPr txBox="1"/>
          <p:nvPr/>
        </p:nvSpPr>
        <p:spPr>
          <a:xfrm>
            <a:off x="357158" y="571480"/>
            <a:ext cx="1220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/>
              <a:t>พุทธฯ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123159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1152477491"/>
              </p:ext>
            </p:extLst>
          </p:nvPr>
        </p:nvGraphicFramePr>
        <p:xfrm>
          <a:off x="611188" y="260350"/>
          <a:ext cx="7891462" cy="6408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วงรี 2"/>
          <p:cNvSpPr/>
          <p:nvPr/>
        </p:nvSpPr>
        <p:spPr>
          <a:xfrm>
            <a:off x="214282" y="214290"/>
            <a:ext cx="1628780" cy="155731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357158" y="571480"/>
            <a:ext cx="1220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/>
              <a:t>พุทธฯ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6021232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924944"/>
            <a:ext cx="262123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400" b="1" dirty="0" smtClean="0"/>
              <a:t>จักรกลนิยม</a:t>
            </a:r>
          </a:p>
          <a:p>
            <a:r>
              <a:rPr lang="en-US" sz="3600" b="1" dirty="0" smtClean="0"/>
              <a:t>Mechanism 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264379"/>
            <a:ext cx="5328592" cy="62478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000" b="1" dirty="0" smtClean="0"/>
              <a:t>-โลกคือเครื่องจักรขนาดใหญ่</a:t>
            </a:r>
          </a:p>
          <a:p>
            <a:r>
              <a:rPr lang="th-TH" sz="4000" b="1" dirty="0" smtClean="0"/>
              <a:t>-เคลื่อนตัวไปเหมือนเครื่องยนต์</a:t>
            </a:r>
          </a:p>
          <a:p>
            <a:r>
              <a:rPr lang="th-TH" sz="4000" b="1" dirty="0" smtClean="0"/>
              <a:t> เคลื่อนไหวไปอย่างมีระเบียบ</a:t>
            </a:r>
          </a:p>
          <a:p>
            <a:r>
              <a:rPr lang="th-TH" sz="4000" b="1" dirty="0" smtClean="0"/>
              <a:t> ตามที่มันจะต้องเป็น ในระบบ</a:t>
            </a:r>
          </a:p>
          <a:p>
            <a:r>
              <a:rPr lang="th-TH" sz="4000" b="1" dirty="0" smtClean="0"/>
              <a:t> จักรวาล ไม่มีเหตุบังเอิญ แต่เป็น</a:t>
            </a:r>
          </a:p>
          <a:p>
            <a:r>
              <a:rPr lang="th-TH" sz="4000" b="1" dirty="0" smtClean="0"/>
              <a:t> ไปอย่างไร้จุดหมาย</a:t>
            </a:r>
          </a:p>
          <a:p>
            <a:r>
              <a:rPr lang="en-US" sz="4000" b="1" dirty="0" smtClean="0"/>
              <a:t>-</a:t>
            </a:r>
            <a:r>
              <a:rPr lang="th-TH" sz="4000" b="1" dirty="0" smtClean="0"/>
              <a:t>การเชื่อมโยงกันของระบบกลไก</a:t>
            </a:r>
          </a:p>
          <a:p>
            <a:r>
              <a:rPr lang="th-TH" sz="4000" b="1" dirty="0" smtClean="0"/>
              <a:t> ทำให้โลกหมุนไป เหมือนรถยนต์</a:t>
            </a:r>
          </a:p>
          <a:p>
            <a:r>
              <a:rPr lang="th-TH" sz="4000" b="1" dirty="0" smtClean="0"/>
              <a:t> วิ่งไปเพราะ(๑)ก้านสูบ(๒)ข้อ</a:t>
            </a:r>
          </a:p>
          <a:p>
            <a:r>
              <a:rPr lang="th-TH" sz="4000" b="1" dirty="0" smtClean="0"/>
              <a:t> เหวี่ยง (๓)เพลา (๔)ล้อ</a:t>
            </a:r>
          </a:p>
        </p:txBody>
      </p:sp>
      <p:sp>
        <p:nvSpPr>
          <p:cNvPr id="6" name="ลูกศรขวา 5"/>
          <p:cNvSpPr/>
          <p:nvPr/>
        </p:nvSpPr>
        <p:spPr>
          <a:xfrm>
            <a:off x="2843808" y="3099449"/>
            <a:ext cx="648072" cy="97442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540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924944"/>
            <a:ext cx="2597186" cy="18774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400" b="1" dirty="0" err="1" smtClean="0"/>
              <a:t>นว</a:t>
            </a:r>
            <a:r>
              <a:rPr lang="th-TH" sz="4400" b="1" dirty="0" smtClean="0"/>
              <a:t>นิยม</a:t>
            </a:r>
          </a:p>
          <a:p>
            <a:r>
              <a:rPr lang="en-US" sz="3600" b="1" dirty="0" smtClean="0"/>
              <a:t>Emergent</a:t>
            </a:r>
          </a:p>
          <a:p>
            <a:r>
              <a:rPr lang="en-US" sz="3200" b="1" dirty="0" smtClean="0"/>
              <a:t>Evolutionism</a:t>
            </a:r>
            <a:r>
              <a:rPr lang="en-US" sz="3600" b="1" dirty="0" smtClean="0"/>
              <a:t> 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264379"/>
            <a:ext cx="5328592" cy="62478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000" b="1" dirty="0" smtClean="0"/>
              <a:t>-โลกก้าวไปสู่สิ่งใหม่ตลอดเวลา</a:t>
            </a:r>
          </a:p>
          <a:p>
            <a:r>
              <a:rPr lang="th-TH" sz="4000" b="1" dirty="0" smtClean="0"/>
              <a:t>-วิวัฒนาการแต่ละขั้นมีของใหม่</a:t>
            </a:r>
          </a:p>
          <a:p>
            <a:r>
              <a:rPr lang="th-TH" sz="4000" b="1" dirty="0" smtClean="0"/>
              <a:t> เกิดขึ้น มีคุณสมบัติใหม่เกิดขึ้น</a:t>
            </a:r>
          </a:p>
          <a:p>
            <a:r>
              <a:rPr lang="en-US" sz="4000" b="1" dirty="0" smtClean="0"/>
              <a:t>-</a:t>
            </a:r>
            <a:r>
              <a:rPr lang="th-TH" sz="4000" b="1" dirty="0" smtClean="0"/>
              <a:t>จักรวาลเริ่มด้วย(๑)กลาป(๒)</a:t>
            </a:r>
          </a:p>
          <a:p>
            <a:r>
              <a:rPr lang="th-TH" sz="4000" b="1" dirty="0" smtClean="0"/>
              <a:t> ปรมาณู (๓)อณู (๔)เซลล์ (๕)</a:t>
            </a:r>
          </a:p>
          <a:p>
            <a:r>
              <a:rPr lang="th-TH" sz="4000" b="1" dirty="0" smtClean="0"/>
              <a:t> สัตว์ประกอบด้วยหลายเซลล์</a:t>
            </a:r>
          </a:p>
          <a:p>
            <a:r>
              <a:rPr lang="th-TH" sz="4000" b="1" dirty="0" smtClean="0"/>
              <a:t> (๖)สังคมมนุษย์</a:t>
            </a:r>
          </a:p>
          <a:p>
            <a:r>
              <a:rPr lang="en-US" sz="4000" b="1" dirty="0" smtClean="0"/>
              <a:t>-</a:t>
            </a:r>
            <a:r>
              <a:rPr lang="th-TH" sz="4000" b="1" dirty="0" smtClean="0"/>
              <a:t>สรรพสิ่งเปลี่ยนแปลงตลอด</a:t>
            </a:r>
          </a:p>
          <a:p>
            <a:r>
              <a:rPr lang="th-TH" sz="4000" b="1" dirty="0" smtClean="0"/>
              <a:t> ไม่มีอะไรสมบูรณ์ เช่น น้ำกลาย</a:t>
            </a:r>
          </a:p>
          <a:p>
            <a:r>
              <a:rPr lang="th-TH" sz="4000" b="1" dirty="0" smtClean="0"/>
              <a:t> เป็นไอ</a:t>
            </a:r>
          </a:p>
        </p:txBody>
      </p:sp>
      <p:sp>
        <p:nvSpPr>
          <p:cNvPr id="6" name="ลูกศรขวา 5"/>
          <p:cNvSpPr/>
          <p:nvPr/>
        </p:nvSpPr>
        <p:spPr>
          <a:xfrm>
            <a:off x="2843808" y="3099449"/>
            <a:ext cx="648072" cy="97442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540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m1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25146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ompup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1143000"/>
            <a:ext cx="1878012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se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8938"/>
            <a:ext cx="5791200" cy="2659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wallo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7763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43108" y="214290"/>
            <a:ext cx="134306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/>
              <a:t>1-Egg</a:t>
            </a:r>
            <a:endParaRPr lang="th-TH" sz="4000" b="1" dirty="0"/>
          </a:p>
        </p:txBody>
      </p:sp>
      <p:sp>
        <p:nvSpPr>
          <p:cNvPr id="16" name="ลูกศรขวา 15"/>
          <p:cNvSpPr/>
          <p:nvPr/>
        </p:nvSpPr>
        <p:spPr>
          <a:xfrm>
            <a:off x="2428860" y="1500174"/>
            <a:ext cx="1000132" cy="64294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5857884" y="214290"/>
            <a:ext cx="281416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/>
              <a:t>2-Catterpilla</a:t>
            </a:r>
            <a:endParaRPr lang="th-TH" sz="4000" b="1" dirty="0"/>
          </a:p>
        </p:txBody>
      </p:sp>
      <p:sp>
        <p:nvSpPr>
          <p:cNvPr id="18" name="ลูกศรขวา 17"/>
          <p:cNvSpPr/>
          <p:nvPr/>
        </p:nvSpPr>
        <p:spPr>
          <a:xfrm>
            <a:off x="6000760" y="1643050"/>
            <a:ext cx="1214446" cy="64294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TextBox 18"/>
          <p:cNvSpPr txBox="1"/>
          <p:nvPr/>
        </p:nvSpPr>
        <p:spPr>
          <a:xfrm>
            <a:off x="4929190" y="3214686"/>
            <a:ext cx="249036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/>
              <a:t>3-Chrysalis</a:t>
            </a:r>
            <a:endParaRPr lang="th-TH" sz="4000" b="1" dirty="0"/>
          </a:p>
        </p:txBody>
      </p:sp>
      <p:sp>
        <p:nvSpPr>
          <p:cNvPr id="20" name="ลูกศรซ้าย 19"/>
          <p:cNvSpPr/>
          <p:nvPr/>
        </p:nvSpPr>
        <p:spPr>
          <a:xfrm>
            <a:off x="5786446" y="5214950"/>
            <a:ext cx="1357322" cy="71438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TextBox 20"/>
          <p:cNvSpPr txBox="1"/>
          <p:nvPr/>
        </p:nvSpPr>
        <p:spPr>
          <a:xfrm>
            <a:off x="928662" y="3643314"/>
            <a:ext cx="248067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/>
              <a:t>4-Butterfly</a:t>
            </a:r>
            <a:endParaRPr lang="th-TH" sz="4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%20Earth%20from%20Apollo%2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857628"/>
            <a:ext cx="2997337" cy="27683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86446" y="214290"/>
            <a:ext cx="3188693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400" b="1" dirty="0" smtClean="0"/>
              <a:t>อภิปรัชญา</a:t>
            </a:r>
          </a:p>
          <a:p>
            <a:r>
              <a:rPr lang="th-TH" sz="4400" b="1" dirty="0" smtClean="0"/>
              <a:t>เกี่ยวกับ “โลก”</a:t>
            </a:r>
            <a:r>
              <a:rPr lang="en-US" sz="4400" b="1" dirty="0" smtClean="0"/>
              <a:t> </a:t>
            </a:r>
            <a:r>
              <a:rPr lang="th-TH" sz="4400" b="1" dirty="0" smtClean="0"/>
              <a:t>๑</a:t>
            </a:r>
            <a:r>
              <a:rPr lang="en-US" sz="4400" b="1" dirty="0" smtClean="0"/>
              <a:t>:</a:t>
            </a:r>
            <a:endParaRPr lang="th-TH" sz="4400" b="1" dirty="0" smtClean="0"/>
          </a:p>
          <a:p>
            <a:r>
              <a:rPr lang="th-TH" sz="4400" b="1" dirty="0" smtClean="0"/>
              <a:t>๑. จิตนิยม</a:t>
            </a:r>
          </a:p>
          <a:p>
            <a:r>
              <a:rPr lang="th-TH" sz="4400" b="1" dirty="0" smtClean="0"/>
              <a:t>๒. สสารนิยม</a:t>
            </a:r>
          </a:p>
          <a:p>
            <a:r>
              <a:rPr lang="th-TH" sz="4400" b="1" dirty="0" smtClean="0"/>
              <a:t>๓. ธรรมชาตินิยม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3214686"/>
            <a:ext cx="3188693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400" b="1" dirty="0" smtClean="0"/>
              <a:t>อภิปรัชญา</a:t>
            </a:r>
          </a:p>
          <a:p>
            <a:r>
              <a:rPr lang="th-TH" sz="4400" b="1" dirty="0" smtClean="0"/>
              <a:t>เกี่ยวกับ “โลก”</a:t>
            </a:r>
            <a:r>
              <a:rPr lang="en-US" sz="4400" b="1" dirty="0" smtClean="0"/>
              <a:t> </a:t>
            </a:r>
            <a:r>
              <a:rPr lang="th-TH" sz="4400" b="1" dirty="0" smtClean="0"/>
              <a:t>๒</a:t>
            </a:r>
            <a:r>
              <a:rPr lang="en-US" sz="4400" b="1" dirty="0" smtClean="0"/>
              <a:t>:</a:t>
            </a:r>
            <a:endParaRPr lang="th-TH" sz="4400" b="1" dirty="0" smtClean="0"/>
          </a:p>
          <a:p>
            <a:r>
              <a:rPr lang="th-TH" sz="4400" b="1" dirty="0" smtClean="0"/>
              <a:t>๑. </a:t>
            </a:r>
            <a:r>
              <a:rPr lang="th-TH" sz="4400" b="1" dirty="0" err="1" smtClean="0"/>
              <a:t>อันต</a:t>
            </a:r>
            <a:r>
              <a:rPr lang="th-TH" sz="4400" b="1" dirty="0" smtClean="0"/>
              <a:t>นิยม</a:t>
            </a:r>
          </a:p>
          <a:p>
            <a:r>
              <a:rPr lang="th-TH" sz="4400" b="1" dirty="0" smtClean="0"/>
              <a:t>๒. จักรกลนิยม</a:t>
            </a:r>
          </a:p>
          <a:p>
            <a:r>
              <a:rPr lang="th-TH" sz="4400" b="1" dirty="0" smtClean="0"/>
              <a:t>๓.  </a:t>
            </a:r>
            <a:r>
              <a:rPr lang="th-TH" sz="4400" b="1" dirty="0" err="1" smtClean="0"/>
              <a:t>นว</a:t>
            </a:r>
            <a:r>
              <a:rPr lang="th-TH" sz="4400" b="1" dirty="0" smtClean="0"/>
              <a:t>นิยม </a:t>
            </a:r>
          </a:p>
        </p:txBody>
      </p:sp>
      <p:pic>
        <p:nvPicPr>
          <p:cNvPr id="6" name="Picture 5" descr="Full%20Earth%20from%20Apollo%2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14290"/>
            <a:ext cx="2997337" cy="27683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215206" y="5357826"/>
            <a:ext cx="1707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 smtClean="0"/>
              <a:t>สรุปจบ</a:t>
            </a:r>
            <a:endParaRPr lang="th-TH" sz="5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293035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400" b="1" dirty="0" smtClean="0"/>
              <a:t>อภิปรัชญา</a:t>
            </a:r>
          </a:p>
          <a:p>
            <a:r>
              <a:rPr lang="en-US" sz="4000" b="1" dirty="0" smtClean="0"/>
              <a:t>Metaphysics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1357290" y="3857628"/>
            <a:ext cx="6999032" cy="28007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400" b="1" u="sng" dirty="0" smtClean="0"/>
              <a:t>ปัญหาเกี่ยวกับ “ความแท้จริงของมนุษย์”</a:t>
            </a:r>
            <a:r>
              <a:rPr lang="en-US" sz="4400" b="1" dirty="0" smtClean="0"/>
              <a:t>:</a:t>
            </a:r>
          </a:p>
          <a:p>
            <a:r>
              <a:rPr lang="en-US" sz="4400" b="1" dirty="0" smtClean="0"/>
              <a:t>-</a:t>
            </a:r>
            <a:r>
              <a:rPr lang="th-TH" sz="4400" b="1" dirty="0" smtClean="0"/>
              <a:t>อะไรคือธาตุแท้ของมนุษย์ ?</a:t>
            </a:r>
          </a:p>
          <a:p>
            <a:r>
              <a:rPr lang="en-US" sz="4400" b="1" dirty="0" smtClean="0"/>
              <a:t>-</a:t>
            </a:r>
            <a:r>
              <a:rPr lang="th-TH" sz="4400" b="1" dirty="0" smtClean="0"/>
              <a:t>ชีวิตมนุษย์ประกอบด้วยอะไร ?</a:t>
            </a:r>
          </a:p>
          <a:p>
            <a:r>
              <a:rPr lang="en-US" sz="4400" b="1" dirty="0" smtClean="0"/>
              <a:t>-</a:t>
            </a:r>
            <a:r>
              <a:rPr lang="th-TH" sz="4400" b="1" dirty="0" smtClean="0"/>
              <a:t>ชีวิตมนุษย์มีอยู่แท้จริงอย่างไร ?</a:t>
            </a:r>
            <a:endParaRPr lang="th-TH" sz="4400" b="1" dirty="0"/>
          </a:p>
        </p:txBody>
      </p:sp>
      <p:cxnSp>
        <p:nvCxnSpPr>
          <p:cNvPr id="8" name="ตัวเชื่อมต่อตรง 7"/>
          <p:cNvCxnSpPr/>
          <p:nvPr/>
        </p:nvCxnSpPr>
        <p:spPr>
          <a:xfrm rot="5400000">
            <a:off x="-821569" y="3536157"/>
            <a:ext cx="3071834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714348" y="507207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วงรี 6"/>
          <p:cNvSpPr/>
          <p:nvPr/>
        </p:nvSpPr>
        <p:spPr>
          <a:xfrm>
            <a:off x="1843430" y="2113103"/>
            <a:ext cx="1720458" cy="1643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/>
              <a:t>มนุษย์</a:t>
            </a:r>
            <a:endParaRPr lang="en-US" sz="4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720</Words>
  <Application>Microsoft Office PowerPoint</Application>
  <PresentationFormat>นำเสนอทางหน้าจอ (4:3)</PresentationFormat>
  <Paragraphs>170</Paragraphs>
  <Slides>23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23</vt:i4>
      </vt:variant>
    </vt:vector>
  </HeadingPairs>
  <TitlesOfParts>
    <vt:vector size="29" baseType="lpstr">
      <vt:lpstr>Angsana New</vt:lpstr>
      <vt:lpstr>Arial</vt:lpstr>
      <vt:lpstr>Calibri</vt:lpstr>
      <vt:lpstr>Cordia New</vt:lpstr>
      <vt:lpstr>TH Niramit AS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KKD Windows 7 V.3</dc:creator>
  <cp:lastModifiedBy>Apichat Rodniyom</cp:lastModifiedBy>
  <cp:revision>241</cp:revision>
  <dcterms:created xsi:type="dcterms:W3CDTF">2015-06-09T14:15:30Z</dcterms:created>
  <dcterms:modified xsi:type="dcterms:W3CDTF">2017-03-10T08:52:52Z</dcterms:modified>
</cp:coreProperties>
</file>