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4" r:id="rId3"/>
    <p:sldId id="325" r:id="rId4"/>
    <p:sldId id="326" r:id="rId5"/>
    <p:sldId id="327" r:id="rId6"/>
    <p:sldId id="348" r:id="rId7"/>
    <p:sldId id="330" r:id="rId8"/>
    <p:sldId id="331" r:id="rId9"/>
    <p:sldId id="332" r:id="rId10"/>
    <p:sldId id="344" r:id="rId11"/>
    <p:sldId id="345" r:id="rId12"/>
    <p:sldId id="351" r:id="rId13"/>
    <p:sldId id="346" r:id="rId14"/>
    <p:sldId id="347" r:id="rId15"/>
    <p:sldId id="349" r:id="rId16"/>
    <p:sldId id="285" r:id="rId17"/>
  </p:sldIdLst>
  <p:sldSz cx="9144000" cy="6858000" type="screen4x3"/>
  <p:notesSz cx="6888163" cy="100218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DF58D"/>
    <a:srgbClr val="808080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054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9054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2D21766-26FF-4A02-A972-08F011575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60397"/>
            <a:ext cx="5510530" cy="4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9054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DBCDCCE-1643-4667-ABD7-221BB9E1A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E358C12A-C38B-4671-A9A8-577251497F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9BE3-ED50-453E-B622-4B50BD2A3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BD2F-44CD-4DD0-BB5E-A6D36E3B7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3B1321-3576-4E08-AB1D-AF6638516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CDBA82-E86E-495C-8476-3BF5562F0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/>
              <a:t>คลิกไอคอนเพื่อเพิ่มตาราง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C4A5CF-E48E-4F07-8A4B-7D852CF7A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/>
              <a:t>คลิกไอคอนเพื่อเพิ่มแผนภูมิ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E574B2-F755-47D8-A4B5-AB55BEF69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/>
              <a:t>คลิกไอคอนเพื่อเพิ่มกราฟิก SmartArt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0DEFBA-9910-42F7-BE69-DFFF433BC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6E537-197E-4E12-8DC1-5ABAB1B47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6078A-BAE1-4565-B170-E53476E43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93D0-F486-47E1-9D6B-DA060EFBB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0CB4C-5E0D-4458-861E-315E4A2F6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020F-0BA5-41FF-9C44-058B5BD54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73C8-1185-4385-817E-F90583E28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A1E4-7D6E-4CEC-84D1-F7231A946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193AC-6999-48C3-8142-955D45454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CECDE4-7D6C-49A6-A4F2-1ACF0A1CCB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202.28.109.18/pyo/work/login_pass.php?p=pro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9404" y="63500"/>
            <a:ext cx="9001000" cy="393305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ตามกรอบมาตรฐานคุณวุฒิระดับอุดมศึกษา</a:t>
            </a:r>
            <a:br>
              <a:rPr lang="th-TH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6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 </a:t>
            </a:r>
            <a:r>
              <a:rPr lang="th-TH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  <a:endParaRPr lang="en-U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1152" y="4941168"/>
            <a:ext cx="7632848" cy="4572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sz="48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มหาวิทยาลัยมหาจุฬาลง</a:t>
            </a:r>
            <a:r>
              <a:rPr lang="th-TH" sz="48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กรณ</a:t>
            </a:r>
            <a:r>
              <a:rPr lang="th-TH" sz="48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ราชวิทยาลัย</a:t>
            </a:r>
          </a:p>
          <a:p>
            <a:pPr algn="r">
              <a:lnSpc>
                <a:spcPct val="80000"/>
              </a:lnSpc>
            </a:pPr>
            <a:endParaRPr lang="th-TH" sz="4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4400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6E9D87D-B7BA-41C2-9815-BD2BEF4B63F5}"/>
              </a:ext>
            </a:extLst>
          </p:cNvPr>
          <p:cNvSpPr txBox="1"/>
          <p:nvPr/>
        </p:nvSpPr>
        <p:spPr>
          <a:xfrm>
            <a:off x="7092280" y="15567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" y="4221088"/>
            <a:ext cx="1368152" cy="1345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AF9F966-CC4A-43D1-A037-7EDB8BBB1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75" t="13279" r="8263" b="19374"/>
          <a:stretch/>
        </p:blipFill>
        <p:spPr>
          <a:xfrm>
            <a:off x="179512" y="1052736"/>
            <a:ext cx="8783207" cy="543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DDD27C1-D837-4A63-9D85-BBE5E17F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93442"/>
            <a:ext cx="8363272" cy="831302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ระบบบริหารจัดการหลักสูตร</a:t>
            </a:r>
            <a:br>
              <a:rPr lang="th-TH" sz="2800" dirty="0"/>
            </a:br>
            <a:r>
              <a:rPr lang="th-TH" sz="2800" dirty="0"/>
              <a:t>(</a:t>
            </a:r>
            <a:r>
              <a:rPr lang="en-US" sz="2800" dirty="0"/>
              <a:t>E-TQF)</a:t>
            </a:r>
          </a:p>
        </p:txBody>
      </p:sp>
      <p:sp>
        <p:nvSpPr>
          <p:cNvPr id="6" name="วงรี 5"/>
          <p:cNvSpPr/>
          <p:nvPr/>
        </p:nvSpPr>
        <p:spPr bwMode="auto">
          <a:xfrm>
            <a:off x="323528" y="3771038"/>
            <a:ext cx="2411760" cy="23762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ดาวน์โหลดไฟล์ข้อมูล</a:t>
            </a:r>
            <a:b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ของแต่ละหลักสูตร  </a:t>
            </a:r>
            <a:b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มคอ</a:t>
            </a:r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.๓,</a:t>
            </a:r>
            <a:r>
              <a:rPr lang="th-TH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มคอ</a:t>
            </a:r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.๔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155459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B2E1A03-989B-4B9A-AB7B-B6C5C571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7" t="13747" r="1964" b="4771"/>
          <a:stretch/>
        </p:blipFill>
        <p:spPr>
          <a:xfrm>
            <a:off x="17512" y="1124744"/>
            <a:ext cx="707410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4070202-24C8-4CEB-A6B9-DC49E1311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31" t="11327" r="11281" b="52515"/>
          <a:stretch/>
        </p:blipFill>
        <p:spPr>
          <a:xfrm>
            <a:off x="2987824" y="3321812"/>
            <a:ext cx="6156176" cy="351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วงรี 6"/>
          <p:cNvSpPr/>
          <p:nvPr/>
        </p:nvSpPr>
        <p:spPr bwMode="auto">
          <a:xfrm>
            <a:off x="827584" y="4673240"/>
            <a:ext cx="2376264" cy="21602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การรายงาน</a:t>
            </a:r>
          </a:p>
          <a:p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ผลการดำเนินงาน</a:t>
            </a:r>
          </a:p>
          <a:p>
            <a:r>
              <a:rPr kumimoji="0" lang="th-TH" sz="3600" b="0" i="0" u="none" strike="noStrike" cap="non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รายบุคคล</a:t>
            </a:r>
            <a:endParaRPr kumimoji="0" 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17858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C9C07D3-A637-45DF-B569-76A6FA204CEC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A2811C6-0AFC-4A77-B40E-E0280251C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12348" r="56300" b="14563"/>
          <a:stretch/>
        </p:blipFill>
        <p:spPr>
          <a:xfrm>
            <a:off x="256320" y="1130734"/>
            <a:ext cx="3487588" cy="36004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20E3385-1CFB-49BA-986E-345814B59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r="47637" b="12348"/>
          <a:stretch/>
        </p:blipFill>
        <p:spPr>
          <a:xfrm>
            <a:off x="4218384" y="1268760"/>
            <a:ext cx="4608512" cy="284973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49F1978-0DFC-4507-BE94-82CBCC2CAD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3" r="55512" b="14563"/>
          <a:stretch/>
        </p:blipFill>
        <p:spPr>
          <a:xfrm>
            <a:off x="4283968" y="4265712"/>
            <a:ext cx="4542928" cy="2592288"/>
          </a:xfrm>
          <a:prstGeom prst="rect">
            <a:avLst/>
          </a:prstGeom>
        </p:spPr>
      </p:pic>
      <p:sp>
        <p:nvSpPr>
          <p:cNvPr id="13" name="วงรี 12">
            <a:extLst>
              <a:ext uri="{FF2B5EF4-FFF2-40B4-BE49-F238E27FC236}">
                <a16:creationId xmlns:a16="http://schemas.microsoft.com/office/drawing/2014/main" id="{077E30B5-3B20-46A7-9165-67472390EA61}"/>
              </a:ext>
            </a:extLst>
          </p:cNvPr>
          <p:cNvSpPr/>
          <p:nvPr/>
        </p:nvSpPr>
        <p:spPr bwMode="auto">
          <a:xfrm>
            <a:off x="1368438" y="4365104"/>
            <a:ext cx="2376264" cy="24928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การรายงาน</a:t>
            </a:r>
          </a:p>
          <a:p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ผลการดำเนินงาน</a:t>
            </a:r>
          </a:p>
          <a:p>
            <a:r>
              <a:rPr kumimoji="0" lang="th-TH" sz="2400" b="0" i="0" u="none" strike="noStrike" cap="non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ปีการศึกษา/ต่อหลักสูตร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570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C413C6F-3C4C-4B8F-9145-9A37A740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31" t="8409" r="9369" b="4871"/>
          <a:stretch/>
        </p:blipFill>
        <p:spPr>
          <a:xfrm>
            <a:off x="0" y="692696"/>
            <a:ext cx="7236296" cy="558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E0BE363-2D5C-4AC7-811D-C4FA0DA75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40" t="14275" r="10159" b="23743"/>
          <a:stretch/>
        </p:blipFill>
        <p:spPr>
          <a:xfrm>
            <a:off x="3384148" y="2924944"/>
            <a:ext cx="5727060" cy="352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วงรี 6"/>
          <p:cNvSpPr/>
          <p:nvPr/>
        </p:nvSpPr>
        <p:spPr bwMode="auto">
          <a:xfrm>
            <a:off x="1763688" y="4509120"/>
            <a:ext cx="2736304" cy="233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เผยแพร่ข้อมูล</a:t>
            </a:r>
          </a:p>
          <a:p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ให้นิสิตและ</a:t>
            </a:r>
            <a:b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ผู้เกี่ยวข้อง</a:t>
            </a:r>
            <a:endParaRPr kumimoji="0" 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393044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05DCD68-5E5E-43DC-A70D-677C5F51E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76" t="5201" r="9975" b="5772"/>
          <a:stretch/>
        </p:blipFill>
        <p:spPr>
          <a:xfrm>
            <a:off x="-252536" y="1124744"/>
            <a:ext cx="5267078" cy="4220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AA3DE6-E44A-4C55-946A-30020F72B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71" t="9250" r="9045" b="5528"/>
          <a:stretch/>
        </p:blipFill>
        <p:spPr>
          <a:xfrm>
            <a:off x="4355976" y="1124744"/>
            <a:ext cx="4680519" cy="4602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5535931-05E7-41DB-8F7A-D7278379B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25" t="10529" r="8574" b="4759"/>
          <a:stretch/>
        </p:blipFill>
        <p:spPr>
          <a:xfrm>
            <a:off x="2837335" y="3849154"/>
            <a:ext cx="4354413" cy="3192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วงรี 7"/>
          <p:cNvSpPr/>
          <p:nvPr/>
        </p:nvSpPr>
        <p:spPr bwMode="auto">
          <a:xfrm>
            <a:off x="467544" y="4126767"/>
            <a:ext cx="3240360" cy="26369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นิสิตและ</a:t>
            </a:r>
            <a:b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ผู้เกี่ยวข้อง</a:t>
            </a:r>
          </a:p>
          <a:p>
            <a:r>
              <a:rPr kumimoji="0" lang="th-TH" sz="3600" b="0" i="0" u="none" strike="noStrike" cap="non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ดาวน์โหลดข้อมูล</a:t>
            </a:r>
            <a:endParaRPr kumimoji="0" 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150151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65950"/>
              </p:ext>
            </p:extLst>
          </p:nvPr>
        </p:nvGraphicFramePr>
        <p:xfrm>
          <a:off x="107504" y="2060848"/>
          <a:ext cx="8964488" cy="453559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5594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เว็บไซต์</a:t>
                      </a:r>
                      <a:r>
                        <a:rPr lang="th-TH" sz="3600" baseline="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3600" baseline="0" dirty="0" err="1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มจร</a:t>
                      </a:r>
                      <a:r>
                        <a:rPr lang="th-TH" sz="3600" baseline="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วิทยาเขตพะเยา</a:t>
                      </a:r>
                      <a:endParaRPr lang="en-US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ไฟล์ </a:t>
                      </a:r>
                      <a:r>
                        <a:rPr lang="en-US" sz="36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e-TQF</a:t>
                      </a:r>
                      <a:endParaRPr lang="th-TH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th-TH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/>
                      <a:endParaRPr lang="en-US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8312"/>
            <a:ext cx="3284984" cy="328498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80320"/>
            <a:ext cx="3140968" cy="314096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412747" y="188640"/>
            <a:ext cx="4279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Scan QR-Code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" y="11630"/>
            <a:ext cx="8967994" cy="19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" y="4221088"/>
            <a:ext cx="1368152" cy="1345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04" y="0"/>
            <a:ext cx="9138196" cy="1268760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556792"/>
            <a:ext cx="8401080" cy="4688433"/>
          </a:xfrm>
        </p:spPr>
        <p:txBody>
          <a:bodyPr/>
          <a:lstStyle/>
          <a:p>
            <a:pPr algn="thaiDist">
              <a:lnSpc>
                <a:spcPct val="150000"/>
              </a:lnSpc>
              <a:buNone/>
            </a:pPr>
            <a:r>
              <a:rPr lang="th-TH" sz="2400" b="1" dirty="0"/>
              <a:t>		</a:t>
            </a:r>
            <a:r>
              <a:rPr lang="th-TH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ระบบริหารจัดการหลักสูตรตามกรอบมาตรฐานคุณวุฒิระดับอุดมศึกษาเป็นระบบที่พัฒนาการจัดการเรียนการสอนของอาจารย์ประจำหลักสูตร วิทยาเขตพะเยา ให้เป็นไปตามกรอบมาตรฐานฯและใช้เป็นเครื่องมือในการกำกับและติดตามตลอดจนเผยแพร่ต่อนิสิตและผู้ที่เกี่ยวข้อง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  <p:pic>
        <p:nvPicPr>
          <p:cNvPr id="5" name="Picture 11" descr="kapook_41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857892"/>
            <a:ext cx="5308617" cy="565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8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  <p:pic>
        <p:nvPicPr>
          <p:cNvPr id="1026" name="Picture 2" descr="C:\Users\admin\Downloads\ไฟล์_0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26546" r="7352" b="9576"/>
          <a:stretch/>
        </p:blipFill>
        <p:spPr bwMode="auto">
          <a:xfrm>
            <a:off x="107504" y="1628800"/>
            <a:ext cx="8947596" cy="50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C51F3A2D-BECA-4BC5-98CC-4458CF01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48"/>
            <a:ext cx="9144000" cy="1500198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41414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3B7CC6-896A-4146-A191-CC25BFC69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7" t="8000" r="9051" b="5413"/>
          <a:stretch/>
        </p:blipFill>
        <p:spPr>
          <a:xfrm>
            <a:off x="720080" y="1159387"/>
            <a:ext cx="7632848" cy="5489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-35496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  <p:sp>
        <p:nvSpPr>
          <p:cNvPr id="2" name="ลูกศร: ซ้าย 1">
            <a:extLst>
              <a:ext uri="{FF2B5EF4-FFF2-40B4-BE49-F238E27FC236}">
                <a16:creationId xmlns:a16="http://schemas.microsoft.com/office/drawing/2014/main" id="{672B5279-C0D4-47B6-9103-2AE0AE86DF36}"/>
              </a:ext>
            </a:extLst>
          </p:cNvPr>
          <p:cNvSpPr/>
          <p:nvPr/>
        </p:nvSpPr>
        <p:spPr bwMode="auto">
          <a:xfrm>
            <a:off x="3851920" y="6021924"/>
            <a:ext cx="504056" cy="35940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BDDE7881-7EF8-48F4-AB49-B24F120A337B}"/>
              </a:ext>
            </a:extLst>
          </p:cNvPr>
          <p:cNvSpPr/>
          <p:nvPr/>
        </p:nvSpPr>
        <p:spPr bwMode="auto">
          <a:xfrm>
            <a:off x="4536504" y="4844803"/>
            <a:ext cx="1273249" cy="16983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FCFCFC"/>
                </a:solidFill>
              </a:rPr>
              <a:t>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CFCFC"/>
                </a:solidFill>
                <a:effectLst/>
              </a:rPr>
              <a:t>-TQF</a:t>
            </a:r>
            <a:endParaRPr kumimoji="0" lang="th-TH" sz="2400" b="1" i="0" u="none" strike="noStrike" cap="none" normalizeH="0" baseline="0" dirty="0">
              <a:ln>
                <a:noFill/>
              </a:ln>
              <a:solidFill>
                <a:srgbClr val="FCFCF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30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18AD227-1C1D-497C-BC11-4720B2A5B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0" t="13311" r="11084" b="27332"/>
          <a:stretch/>
        </p:blipFill>
        <p:spPr>
          <a:xfrm>
            <a:off x="68874" y="1124744"/>
            <a:ext cx="901423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CB776C2-F419-4143-B912-A874733C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" y="2704"/>
            <a:ext cx="9116616" cy="831302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26900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18AD227-1C1D-497C-BC11-4720B2A5B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3" t="13601" r="10268" b="24695"/>
          <a:stretch/>
        </p:blipFill>
        <p:spPr>
          <a:xfrm>
            <a:off x="-24533" y="1268760"/>
            <a:ext cx="9168533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CB776C2-F419-4143-B912-A874733C9D2B}"/>
              </a:ext>
            </a:extLst>
          </p:cNvPr>
          <p:cNvSpPr txBox="1">
            <a:spLocks/>
          </p:cNvSpPr>
          <p:nvPr/>
        </p:nvSpPr>
        <p:spPr bwMode="black">
          <a:xfrm>
            <a:off x="-6152" y="-35272"/>
            <a:ext cx="9150152" cy="13040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Templates </a:t>
            </a:r>
            <a:r>
              <a:rPr lang="th-TH" sz="4000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มคอ</a:t>
            </a:r>
            <a:r>
              <a:rPr lang="th-TH" sz="40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 ๓, </a:t>
            </a:r>
            <a:r>
              <a:rPr lang="th-TH" sz="4000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มคอ</a:t>
            </a:r>
            <a:r>
              <a:rPr lang="th-TH" sz="40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 ๕</a:t>
            </a:r>
          </a:p>
          <a:p>
            <a:pPr algn="ctr"/>
            <a:r>
              <a:rPr lang="th-TH" sz="40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แยกตามสาขา และหมวดวิชา</a:t>
            </a:r>
            <a:r>
              <a:rPr lang="th-TH" sz="40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4000" kern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738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  <p:pic>
        <p:nvPicPr>
          <p:cNvPr id="11" name="รูปภาพ 10" descr="o09[1]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6268660"/>
            <a:ext cx="500065" cy="375049"/>
          </a:xfrm>
          <a:prstGeom prst="rect">
            <a:avLst/>
          </a:prstGeom>
        </p:spPr>
      </p:pic>
      <p:pic>
        <p:nvPicPr>
          <p:cNvPr id="5" name="รูปภาพ 4" descr="ED00019_.WM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786454"/>
            <a:ext cx="978869" cy="85915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067CE0C-EB62-4719-9693-B28A675770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662" t="12812" r="9430" b="4987"/>
          <a:stretch/>
        </p:blipFill>
        <p:spPr>
          <a:xfrm>
            <a:off x="827584" y="1196752"/>
            <a:ext cx="7579832" cy="549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A4FCDBF7-894B-4345-B817-FBE1311C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  <p:sp>
        <p:nvSpPr>
          <p:cNvPr id="2" name="วงรี 1"/>
          <p:cNvSpPr/>
          <p:nvPr/>
        </p:nvSpPr>
        <p:spPr bwMode="auto">
          <a:xfrm>
            <a:off x="755576" y="3717032"/>
            <a:ext cx="2124899" cy="21602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การอัพโหลด</a:t>
            </a:r>
            <a:b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ไฟล์ข้อมูล</a:t>
            </a:r>
            <a:endParaRPr kumimoji="0" 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7875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  <p:pic>
        <p:nvPicPr>
          <p:cNvPr id="7" name="รูปภาพ 6" descr="AG00011_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6010274"/>
            <a:ext cx="750352" cy="847726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FA31F21-43BE-4960-B9DA-A53EA9B50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19" t="14001" r="10859" b="18642"/>
          <a:stretch/>
        </p:blipFill>
        <p:spPr>
          <a:xfrm>
            <a:off x="179512" y="1140644"/>
            <a:ext cx="8761462" cy="552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FA630995-E15F-478B-B0D4-4E9FCC46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" y="0"/>
            <a:ext cx="9136630" cy="831302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1247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</p:spTree>
    <p:extLst>
      <p:ext uri="{BB962C8B-B14F-4D97-AF65-F5344CB8AC3E}">
        <p14:creationId xmlns:p14="http://schemas.microsoft.com/office/powerpoint/2010/main" val="41033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52330BC1-9775-4CC0-BA4B-51260FE5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ระบบบริหารจัดการหลักสูตร</a:t>
            </a:r>
            <a:b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e-TQF)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BA1001D-313C-45FE-94DD-EA9956357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1" t="13223" r="56567" b="16733"/>
          <a:stretch/>
        </p:blipFill>
        <p:spPr>
          <a:xfrm>
            <a:off x="0" y="1124744"/>
            <a:ext cx="9144000" cy="5945063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9C12F509-7FA8-47E9-9F06-8DE385B7F884}"/>
              </a:ext>
            </a:extLst>
          </p:cNvPr>
          <p:cNvSpPr/>
          <p:nvPr/>
        </p:nvSpPr>
        <p:spPr bwMode="auto">
          <a:xfrm>
            <a:off x="7130647" y="3952677"/>
            <a:ext cx="1905849" cy="19442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การตรวจ</a:t>
            </a:r>
          </a:p>
          <a:p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สถานภาพ</a:t>
            </a:r>
            <a:b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ไฟล์ข้อมูล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50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_4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a_4</Template>
  <TotalTime>993</TotalTime>
  <Words>284</Words>
  <Application>Microsoft Office PowerPoint</Application>
  <PresentationFormat>นำเสนอทางหน้าจอ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TH Niramit AS</vt:lpstr>
      <vt:lpstr>Times New Roman</vt:lpstr>
      <vt:lpstr>Verdana</vt:lpstr>
      <vt:lpstr>a_4</vt:lpstr>
      <vt:lpstr>ระบบบริหารจัดการหลักสูตร ตามกรอบมาตรฐานคุณวุฒิระดับอุดมศึกษา    (e-TQF)</vt:lpstr>
      <vt:lpstr>ระบบบริหารจัดการหลักสูตร (e-TQF)</vt:lpstr>
      <vt:lpstr>ระบบบริหารจัดการหลักสูตร (e-TQF)</vt:lpstr>
      <vt:lpstr>งานนำเสนอ PowerPoint</vt:lpstr>
      <vt:lpstr>ระบบบริหารจัดการหลักสูตร (E-TQF)</vt:lpstr>
      <vt:lpstr>งานนำเสนอ PowerPoint</vt:lpstr>
      <vt:lpstr>ระบบบริหารจัดการหลักสูตร (E-TQF)</vt:lpstr>
      <vt:lpstr>ระบบบริหารจัดการหลักสูตร (E-TQF)</vt:lpstr>
      <vt:lpstr>ระบบบริหารจัดการหลักสูตร (e-TQF)</vt:lpstr>
      <vt:lpstr>ระบบบริหารจัดการหลักสูตร (E-TQF)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HP</dc:creator>
  <cp:lastModifiedBy>MCU</cp:lastModifiedBy>
  <cp:revision>40</cp:revision>
  <cp:lastPrinted>2018-06-24T03:22:49Z</cp:lastPrinted>
  <dcterms:created xsi:type="dcterms:W3CDTF">2014-03-28T08:24:20Z</dcterms:created>
  <dcterms:modified xsi:type="dcterms:W3CDTF">2020-11-01T17:09:10Z</dcterms:modified>
</cp:coreProperties>
</file>