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" name="type.wav"/>
          </p:stSnd>
        </p:sndAc>
      </p:transition>
    </mc:Choice>
    <mc:Fallback>
      <p:transition spd="slow">
        <p:blinds dir="vert"/>
        <p:sndAc>
          <p:stSnd>
            <p:snd r:embed="rId1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19" name="type.wav"/>
          </p:stSnd>
        </p:sndAc>
      </p:transition>
    </mc:Choice>
    <mc:Fallback>
      <p:transition spd="slow">
        <p:blinds dir="vert"/>
        <p:sndAc>
          <p:stSnd>
            <p:snd r:embed="rId19" name="type.wav"/>
          </p:stSnd>
        </p:sndAc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39152" y="1635319"/>
            <a:ext cx="9001462" cy="2387600"/>
          </a:xfrm>
        </p:spPr>
        <p:txBody>
          <a:bodyPr/>
          <a:lstStyle/>
          <a:p>
            <a:r>
              <a:rPr lang="th-TH" sz="13800" b="0" dirty="0">
                <a:latin typeface="Aharoni" panose="02010803020104030203" pitchFamily="2" charset="-79"/>
              </a:rPr>
              <a:t>ไวยากรณ์</a:t>
            </a:r>
            <a:endParaRPr lang="th-TH" b="0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015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46048" y="211873"/>
            <a:ext cx="11418849" cy="63227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3600" b="1" dirty="0">
                <a:latin typeface="Aharoni" panose="02010803020104030203" pitchFamily="2" charset="-79"/>
              </a:rPr>
              <a:t>	วิไล</a:t>
            </a:r>
            <a:r>
              <a:rPr lang="th-TH" sz="3600" b="1" dirty="0" err="1">
                <a:latin typeface="Aharoni" panose="02010803020104030203" pitchFamily="2" charset="-79"/>
              </a:rPr>
              <a:t>วรรณ</a:t>
            </a:r>
            <a:r>
              <a:rPr lang="th-TH" sz="3600" b="1" dirty="0">
                <a:latin typeface="Aharoni" panose="02010803020104030203" pitchFamily="2" charset="-79"/>
              </a:rPr>
              <a:t> ขนิษฐา</a:t>
            </a:r>
            <a:r>
              <a:rPr lang="th-TH" sz="3600" b="1" dirty="0" err="1" smtClean="0">
                <a:latin typeface="Aharoni" panose="02010803020104030203" pitchFamily="2" charset="-79"/>
              </a:rPr>
              <a:t>นันท์</a:t>
            </a:r>
            <a:r>
              <a:rPr lang="th-TH" sz="3600" b="1" dirty="0" smtClean="0">
                <a:latin typeface="Aharoni" panose="02010803020104030203" pitchFamily="2" charset="-79"/>
              </a:rPr>
              <a:t>  </a:t>
            </a:r>
            <a:r>
              <a:rPr lang="th-TH" sz="3600" b="1" dirty="0">
                <a:latin typeface="Aharoni" panose="02010803020104030203" pitchFamily="2" charset="-79"/>
              </a:rPr>
              <a:t>ได้กล่าวถึงคำนิยามของส่วนต่าง ๆ ของประโยคไว้ดังนี้</a:t>
            </a:r>
          </a:p>
          <a:p>
            <a:pPr marL="0" indent="0">
              <a:buNone/>
            </a:pPr>
            <a:r>
              <a:rPr lang="th-TH" sz="2800" b="1" dirty="0">
                <a:latin typeface="Aharoni" panose="02010803020104030203" pitchFamily="2" charset="-79"/>
              </a:rPr>
              <a:t>		คำนาม  </a:t>
            </a:r>
            <a:r>
              <a:rPr lang="en-US" sz="1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(Noun</a:t>
            </a:r>
            <a:r>
              <a:rPr lang="en-US" sz="18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ใช้บอกถึงคนและสิ่งของ ทั้งชี้เฉพาะและทั่ว ๆ ไป คำประเภทนี้มีการแสดง เพศ พจน์ การก รูป ชนิด “เพศ” แบ่งออกเป็น เพศหญิง เพศชาย เพศกลาง เพศรวม “พจน์” แบ่งออกเป็น เอกพจน์ พหูพจน์ และทวิพจน์ “การก” แบ่งออกเป็น กรรตุการก “ผู้กระทำ” กรรมการก “ผู้รับการกระทำ” ...</a:t>
            </a:r>
          </a:p>
          <a:p>
            <a:pPr marL="0" indent="0">
              <a:buNone/>
            </a:pPr>
            <a:r>
              <a:rPr lang="th-TH" sz="2800" b="1" dirty="0">
                <a:latin typeface="Aharoni" panose="02010803020104030203" pitchFamily="2" charset="-79"/>
              </a:rPr>
              <a:t>		คำกริยา </a:t>
            </a:r>
            <a:r>
              <a:rPr lang="en-US" sz="1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(Verb</a:t>
            </a:r>
            <a:r>
              <a:rPr lang="en-US" sz="18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เป็นส่วนของประโยคที่ใช้บ่ง “กาล” “บุรุษ” “พจน์” “มาลา” “ประเภท” “ชนิด” และเป็นคำที่ผันได้ “กาล” แบ่งออกเป็น ปัจจุบัน อดีต และอนาคต “พจน์” แบ่งออกเป็น เอกพจน์ พหูพจน์ และทวิพจน์ “ประเภท” แบ่งออกเป็น ผู้กระทำ ผู้ถูกกระทำ และประเภทกลาง ๆ คือ มีทั้งผู้กระทำและผู้ถูกกระทำในเวลาเดียวกัน “ชนิด” แบ่งออกเป็นแรกเริ่ม </a:t>
            </a:r>
            <a:r>
              <a:rPr lang="en-US" sz="1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(origin</a:t>
            </a:r>
            <a:r>
              <a:rPr lang="en-US" sz="18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และเติมแต่ง </a:t>
            </a:r>
            <a:r>
              <a:rPr lang="en-US" sz="1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(derived</a:t>
            </a:r>
            <a:r>
              <a:rPr lang="en-US" sz="1800" b="1" dirty="0">
                <a:latin typeface="Aharoni" panose="02010803020104030203" pitchFamily="2" charset="-79"/>
                <a:cs typeface="Aharoni" panose="02010803020104030203" pitchFamily="2" charset="-79"/>
              </a:rPr>
              <a:t>)...</a:t>
            </a:r>
            <a:endParaRPr lang="en-US" sz="2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		</a:t>
            </a:r>
            <a:r>
              <a:rPr lang="th-TH" sz="2800" b="1" dirty="0">
                <a:latin typeface="Aharoni" panose="02010803020104030203" pitchFamily="2" charset="-79"/>
              </a:rPr>
              <a:t>คำสรรพนาม </a:t>
            </a:r>
            <a:r>
              <a:rPr lang="en-US" sz="1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(Pronoun</a:t>
            </a:r>
            <a:r>
              <a:rPr lang="en-US" sz="18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เป็นส่วนของประโยคที่ใช้แทนคำนามบ่งตัวบุคคล คำประเภทนี้มีลักษณะใช้บ่ง บุรุษ เพศ พจน์ ฯลฯ</a:t>
            </a:r>
          </a:p>
          <a:p>
            <a:pPr marL="0" indent="0">
              <a:buNone/>
            </a:pPr>
            <a:endParaRPr lang="th-TH" sz="28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6049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01083" y="267629"/>
            <a:ext cx="11653024" cy="6166625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คำ</a:t>
            </a:r>
            <a:r>
              <a:rPr lang="th-TH" sz="3600" b="1" dirty="0">
                <a:latin typeface="Aharoni" panose="02010803020104030203" pitchFamily="2" charset="-79"/>
              </a:rPr>
              <a:t>บุพบท </a:t>
            </a:r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(Preposition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3600" b="1" dirty="0">
                <a:latin typeface="Aharoni" panose="02010803020104030203" pitchFamily="2" charset="-79"/>
              </a:rPr>
              <a:t>เป็นคำที่สามารถเกิดหน้าส่วนใดของประโยคก็ได้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	</a:t>
            </a:r>
            <a:r>
              <a:rPr lang="th-TH" sz="3600" b="1" dirty="0" smtClean="0">
                <a:latin typeface="Aharoni" panose="02010803020104030203" pitchFamily="2" charset="-79"/>
              </a:rPr>
              <a:t>คำ</a:t>
            </a:r>
            <a:r>
              <a:rPr lang="th-TH" sz="3600" b="1" dirty="0">
                <a:latin typeface="Aharoni" panose="02010803020104030203" pitchFamily="2" charset="-79"/>
              </a:rPr>
              <a:t>วิเศษณ์ </a:t>
            </a:r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(Adjective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3600" b="1" dirty="0">
                <a:latin typeface="Aharoni" panose="02010803020104030203" pitchFamily="2" charset="-79"/>
              </a:rPr>
              <a:t>เป็นส่วนของประโยคที่ไม่มีการเติมคำหรือใช้วิภัตติ-ปัจจัยเพื่อบอก เพศ พจน์ การก ฯลฯ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	</a:t>
            </a:r>
            <a:r>
              <a:rPr lang="th-TH" sz="3600" b="1" dirty="0" smtClean="0">
                <a:latin typeface="Aharoni" panose="02010803020104030203" pitchFamily="2" charset="-79"/>
              </a:rPr>
              <a:t>คำสันธาน  </a:t>
            </a:r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(Conjunction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)  </a:t>
            </a:r>
            <a:r>
              <a:rPr lang="th-TH" sz="3600" b="1" dirty="0">
                <a:latin typeface="Aharoni" panose="02010803020104030203" pitchFamily="2" charset="-79"/>
              </a:rPr>
              <a:t>เป็นคำชนิดหนึ่ง ซึ่งใช้เชื่อมโยงความคิดเข้าด้วยกันตามลำดับต่าง ๆ การเชื่อมบางอย่างแสดงเหตุผล บางอย่างแสดงผลที่ตามมา บางอย่างแสดงข้อแม้...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	</a:t>
            </a:r>
            <a:r>
              <a:rPr lang="th-TH" sz="3600" b="1" dirty="0" smtClean="0">
                <a:latin typeface="Aharoni" panose="02010803020104030203" pitchFamily="2" charset="-79"/>
              </a:rPr>
              <a:t>คำ</a:t>
            </a:r>
            <a:r>
              <a:rPr lang="th-TH" sz="3600" b="1" dirty="0">
                <a:latin typeface="Aharoni" panose="02010803020104030203" pitchFamily="2" charset="-79"/>
              </a:rPr>
              <a:t>กึ่งกริยากึ่งคำนาม เป็นคำประเภทที่มีคุณสมบัติเหมือนทั้งคำนามและคำกริยา และไม่มีลักษณะบ่ง “บุรุษ” และ “มาลา”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		คำนำหน้าหรือตามหลังคำนาม คำประเภทนี้มีลักษณะบ่ง “เพศ” “พจน์” และ “การก”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36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63768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9570" y="223023"/>
            <a:ext cx="11664175" cy="6389649"/>
          </a:xfrm>
        </p:spPr>
        <p:txBody>
          <a:bodyPr>
            <a:noAutofit/>
          </a:bodyPr>
          <a:lstStyle/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ข้อบกพร่องของไวยากรณ์</a:t>
            </a:r>
            <a:r>
              <a:rPr lang="th-TH" sz="3600" b="1" dirty="0" smtClean="0">
                <a:latin typeface="Aharoni" panose="02010803020104030203" pitchFamily="2" charset="-79"/>
              </a:rPr>
              <a:t>โบราณ</a:t>
            </a:r>
            <a:endParaRPr lang="th-TH" sz="3600" b="1" dirty="0">
              <a:latin typeface="Aharoni" panose="02010803020104030203" pitchFamily="2" charset="-79"/>
            </a:endParaRP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อัญชลี </a:t>
            </a:r>
            <a:r>
              <a:rPr lang="th-TH" sz="3200" b="1" dirty="0">
                <a:latin typeface="Aharoni" panose="02010803020104030203" pitchFamily="2" charset="-79"/>
              </a:rPr>
              <a:t>สิงห์น้อย (2537 : 31)  ได้กล่าวว่า  ทฤษฎีไวยากรณ์</a:t>
            </a:r>
            <a:r>
              <a:rPr lang="th-TH" sz="3200" b="1" dirty="0" err="1">
                <a:latin typeface="Aharoni" panose="02010803020104030203" pitchFamily="2" charset="-79"/>
              </a:rPr>
              <a:t>โบราณก</a:t>
            </a:r>
            <a:r>
              <a:rPr lang="th-TH" sz="3200" b="1" dirty="0">
                <a:latin typeface="Aharoni" panose="02010803020104030203" pitchFamily="2" charset="-79"/>
              </a:rPr>
              <a:t>มีข้อบกพร่อง สรุปเป็นข้อ ๆ ดังนี้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1. ไวยากรณ์</a:t>
            </a:r>
            <a:r>
              <a:rPr lang="th-TH" sz="3200" b="1" dirty="0">
                <a:latin typeface="Aharoni" panose="02010803020104030203" pitchFamily="2" charset="-79"/>
              </a:rPr>
              <a:t>แนวเดิมไม่ได้เป็นการบรรยายภาษาตามลักษณะที่เป็นจริงของภาษานั้น ๆ เนื่องจากไวยากรณ์แนวเดิมพัฒนามาจากไวยากรณ์</a:t>
            </a:r>
            <a:r>
              <a:rPr lang="th-TH" sz="3200" b="1" dirty="0" err="1">
                <a:latin typeface="Aharoni" panose="02010803020104030203" pitchFamily="2" charset="-79"/>
              </a:rPr>
              <a:t>กรีก</a:t>
            </a:r>
            <a:r>
              <a:rPr lang="th-TH" sz="3200" b="1" dirty="0">
                <a:latin typeface="Aharoni" panose="02010803020104030203" pitchFamily="2" charset="-79"/>
              </a:rPr>
              <a:t>และละ</a:t>
            </a:r>
            <a:r>
              <a:rPr lang="th-TH" sz="3200" b="1" dirty="0" err="1">
                <a:latin typeface="Aharoni" panose="02010803020104030203" pitchFamily="2" charset="-79"/>
              </a:rPr>
              <a:t>ติน</a:t>
            </a:r>
            <a:r>
              <a:rPr lang="th-TH" sz="3200" b="1" dirty="0">
                <a:latin typeface="Aharoni" panose="02010803020104030203" pitchFamily="2" charset="-79"/>
              </a:rPr>
              <a:t> ก็ถือเอาไวยากรณ์ของสองภาษานี้เป็นบรรทัดฐาน โดยไม่ตระหนักถึงความแตกต่างกันของแต่ละภาษา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2. ไวยากรณ์</a:t>
            </a:r>
            <a:r>
              <a:rPr lang="th-TH" sz="3200" b="1" dirty="0">
                <a:latin typeface="Aharoni" panose="02010803020104030203" pitchFamily="2" charset="-79"/>
              </a:rPr>
              <a:t>แนวเดิมอธิบายภาษาอย่างไม่เป็นระบบและรัดกุมเพียงพอ เช่น การใช้เกณฑ์หลายเกณฑ์ในการจำแนกชนิดของคำ คำบางประเภทใช้ตำแหน่งในประโยคเป็นเกณฑ์ คำบางประเภทใช้ความหมายเป็นเกณฑ์ และคำบางประเภทใช้หน้าที่ในประโยคเป็นเกณฑ์ เป็นต้น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</a:t>
            </a:r>
            <a:endParaRPr lang="th-TH" sz="32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749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3795" y="390293"/>
            <a:ext cx="10353762" cy="5898995"/>
          </a:xfrm>
        </p:spPr>
        <p:txBody>
          <a:bodyPr>
            <a:norm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 </a:t>
            </a:r>
            <a:r>
              <a:rPr lang="th-TH" sz="3600" b="1" dirty="0" smtClean="0">
                <a:latin typeface="Aharoni" panose="02010803020104030203" pitchFamily="2" charset="-79"/>
              </a:rPr>
              <a:t>     3</a:t>
            </a:r>
            <a:r>
              <a:rPr lang="th-TH" sz="3600" b="1" dirty="0">
                <a:latin typeface="Aharoni" panose="02010803020104030203" pitchFamily="2" charset="-79"/>
              </a:rPr>
              <a:t>. ไวยากรณ์แนวเดิมไม่ได้มีจุดประสงค์เพื่อต้องการบรรยายลักษณะภาษาโดยตรง หากแต่เพื่อเป็นเครื่องมือช่วยให้บรรลุจุดมุ่งหมายอย่างอื่น เช่น ช่วยให้เข้าใจวรรณคดีโบราณ ช่วยให้เรียนภาษาละ</a:t>
            </a:r>
            <a:r>
              <a:rPr lang="th-TH" sz="3600" b="1" dirty="0" err="1">
                <a:latin typeface="Aharoni" panose="02010803020104030203" pitchFamily="2" charset="-79"/>
              </a:rPr>
              <a:t>ติน</a:t>
            </a:r>
            <a:r>
              <a:rPr lang="th-TH" sz="3600" b="1" dirty="0">
                <a:latin typeface="Aharoni" panose="02010803020104030203" pitchFamily="2" charset="-79"/>
              </a:rPr>
              <a:t>ได้เข้าใจ หรือช่วยให้ใช้ภาษาได้ถูกต้อง จึงไม่อาจถือเป็นไวยากรณ์ที่ให้ความรู้ทางภาษาโดยตรง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	4. นักไวยากรณ์แนวเดิมไม่สนใจถึงความแตกต่างระหว่างภาษาพูดและภาษาเขียน มองเห็นความสำคัญของภาษาเขียนยิ่งกว่าภาษาพูด จึงมุ่งศึกษาแต่ภาษาเขียนเท่านั้น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36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65893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9502" y="334536"/>
            <a:ext cx="10788055" cy="62112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 </a:t>
            </a:r>
            <a:r>
              <a:rPr lang="th-TH" sz="3200" b="1" dirty="0">
                <a:latin typeface="Aharoni" panose="02010803020104030203" pitchFamily="2" charset="-79"/>
              </a:rPr>
              <a:t>ไวยากรณ์โครงสร้าง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(Structural 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Grammar) </a:t>
            </a:r>
            <a:endParaRPr lang="th-TH" b="1" dirty="0">
              <a:latin typeface="Aharoni" panose="02010803020104030203" pitchFamily="2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 </a:t>
            </a:r>
            <a:r>
              <a:rPr lang="th-TH" sz="2400" b="1" dirty="0" smtClean="0">
                <a:latin typeface="Aharoni" panose="02010803020104030203" pitchFamily="2" charset="-79"/>
              </a:rPr>
              <a:t>	ไวยากรณ์</a:t>
            </a:r>
            <a:r>
              <a:rPr lang="th-TH" sz="2400" b="1" dirty="0">
                <a:latin typeface="Aharoni" panose="02010803020104030203" pitchFamily="2" charset="-79"/>
              </a:rPr>
              <a:t>โครงสร้าง </a:t>
            </a:r>
            <a:r>
              <a:rPr lang="en-US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(Structural </a:t>
            </a:r>
            <a:r>
              <a:rPr 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Grammar)  </a:t>
            </a:r>
            <a:r>
              <a:rPr lang="th-TH" sz="2400" b="1" dirty="0">
                <a:latin typeface="Aharoni" panose="02010803020104030203" pitchFamily="2" charset="-79"/>
              </a:rPr>
              <a:t>คือ ไวยากรณ์ที่ใช้การแทนที่ของคำ เพื่อทดสอบส่วนต่าง ๆ ของคำพูด ผู้นำทฤษฎีไวยากรณ์โครงสร้าง คือ </a:t>
            </a:r>
            <a:r>
              <a:rPr 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Leonard Bloomfield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 smtClean="0">
                <a:latin typeface="Aharoni" panose="02010803020104030203" pitchFamily="2" charset="-79"/>
              </a:rPr>
              <a:t>	ภาษาศาสตร์</a:t>
            </a:r>
            <a:r>
              <a:rPr lang="th-TH" sz="2400" b="1" dirty="0">
                <a:latin typeface="Aharoni" panose="02010803020104030203" pitchFamily="2" charset="-79"/>
              </a:rPr>
              <a:t>โครงสร้าง </a:t>
            </a:r>
            <a:r>
              <a:rPr lang="en-US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(Structural </a:t>
            </a:r>
            <a:r>
              <a:rPr 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Grammar) </a:t>
            </a:r>
            <a:r>
              <a:rPr lang="th-TH" sz="2400" b="1" dirty="0">
                <a:latin typeface="Aharoni" panose="02010803020104030203" pitchFamily="2" charset="-79"/>
              </a:rPr>
              <a:t>ถือว่าเป็นภาษาระบบของความสัมพันธ์รับเอาวิธีการศึกษาบางส่วนมาจากนักภาษาเชิงประวัติ นั่นคือ เรื่องการเก็บข้อมูลและการวิเคราะห์ข้อมูล แต่ในขณะเดียวกันก็ต้องการทำให้การศึกษาภาษาเป็นวิทยาศาสตร์มากขึ้น ดังนั้นก็รับเอาวิธีการทางวิทยาศาสตร์บางส่วนมาใช้ (สุจริตลักษณ์ ดีผดุง, 2539 : 34)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	</a:t>
            </a:r>
            <a:r>
              <a:rPr lang="th-TH" sz="2400" b="1" dirty="0" smtClean="0">
                <a:latin typeface="Aharoni" panose="02010803020104030203" pitchFamily="2" charset="-79"/>
              </a:rPr>
              <a:t>วิธีการ</a:t>
            </a:r>
            <a:r>
              <a:rPr lang="th-TH" sz="2400" b="1" dirty="0">
                <a:latin typeface="Aharoni" panose="02010803020104030203" pitchFamily="2" charset="-79"/>
              </a:rPr>
              <a:t>วิเคราะห์ประโยคของไวยากรณ์โครงสร้าง ได้ใช้ทฤษฎีวิเคราะห์ส่วนประชิด </a:t>
            </a:r>
            <a:r>
              <a:rPr lang="en-US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(Immediate </a:t>
            </a:r>
            <a:r>
              <a:rPr 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Constituent Analysis) </a:t>
            </a:r>
            <a:r>
              <a:rPr lang="th-TH" sz="2400" b="1" dirty="0">
                <a:latin typeface="Aharoni" panose="02010803020104030203" pitchFamily="2" charset="-79"/>
              </a:rPr>
              <a:t>มาวิเคราะห์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	</a:t>
            </a:r>
            <a:r>
              <a:rPr lang="th-TH" sz="2400" b="1" dirty="0" smtClean="0">
                <a:latin typeface="Aharoni" panose="02010803020104030203" pitchFamily="2" charset="-79"/>
              </a:rPr>
              <a:t>นิ</a:t>
            </a:r>
            <a:r>
              <a:rPr lang="th-TH" sz="2400" b="1" dirty="0">
                <a:latin typeface="Aharoni" panose="02010803020104030203" pitchFamily="2" charset="-79"/>
              </a:rPr>
              <a:t>สา ศักดิ์เดชยนต์ และคณะ (2526 : 77) ได้อธิบายการวิเคราะห์ส่วนประชิดว่า คือ การวิเคราะห์ประโยคให้เห็นโครงสร้างอย่างชัดเจนว่า เมื่อแยกย่อยให้เล็กลงกว่าเดิมแล้ว ส่วนประกอบใดจะสัมพันธ์ใกล้ชิดกับส่วนใดมากกว่าส่วนอื่น ๆ ในประโยคเดียวกัน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ข้อดีข้อเสียของไวยากรณ์โครงสร้าง</a:t>
            </a:r>
          </a:p>
          <a:p>
            <a:pPr marL="0" indent="0">
              <a:spcBef>
                <a:spcPts val="0"/>
              </a:spcBef>
              <a:buNone/>
            </a:pPr>
            <a:endParaRPr lang="th-TH" sz="2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3162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01084" y="211873"/>
            <a:ext cx="11586116" cy="6411951"/>
          </a:xfrm>
        </p:spPr>
        <p:txBody>
          <a:bodyPr>
            <a:normAutofit/>
          </a:bodyPr>
          <a:lstStyle/>
          <a:p>
            <a:pPr marL="0" indent="396000">
              <a:lnSpc>
                <a:spcPct val="100000"/>
              </a:lnSpc>
              <a:spcBef>
                <a:spcPts val="0"/>
              </a:spcBef>
              <a:buNone/>
            </a:pPr>
            <a:endParaRPr lang="th-TH" sz="4400" b="1" dirty="0" smtClean="0">
              <a:latin typeface="Aharoni" panose="02010803020104030203" pitchFamily="2" charset="-79"/>
            </a:endParaRPr>
          </a:p>
          <a:p>
            <a:pPr marL="0" indent="396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ข้อดี</a:t>
            </a:r>
            <a:r>
              <a:rPr lang="th-TH" sz="4400" b="1" dirty="0">
                <a:latin typeface="Aharoni" panose="02010803020104030203" pitchFamily="2" charset="-79"/>
              </a:rPr>
              <a:t>ของไวยากรณ์โครงสร้าง</a:t>
            </a:r>
          </a:p>
          <a:p>
            <a:pPr marL="0" indent="396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1. เป็น</a:t>
            </a:r>
            <a:r>
              <a:rPr lang="th-TH" sz="3600" b="1" dirty="0">
                <a:latin typeface="Aharoni" panose="02010803020104030203" pitchFamily="2" charset="-79"/>
              </a:rPr>
              <a:t>การศึกษาที่ศึกษาจากสิ่งที่ปรากฏอยู่จริง มีความชัดเจน สม่ำเสมอ ในการดำเนินวิธีการ รวมทั้งขั้นตอนในการวิเคราะห์</a:t>
            </a:r>
          </a:p>
          <a:p>
            <a:pPr marL="0" indent="396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2.  </a:t>
            </a:r>
            <a:r>
              <a:rPr lang="th-TH" sz="3600" b="1" dirty="0">
                <a:latin typeface="Aharoni" panose="02010803020104030203" pitchFamily="2" charset="-79"/>
              </a:rPr>
              <a:t>สามารถพิสูจน์ได้</a:t>
            </a:r>
          </a:p>
          <a:p>
            <a:pPr marL="0" indent="396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3. ทำ</a:t>
            </a:r>
            <a:r>
              <a:rPr lang="th-TH" sz="3600" b="1" dirty="0">
                <a:latin typeface="Aharoni" panose="02010803020104030203" pitchFamily="2" charset="-79"/>
              </a:rPr>
              <a:t>ให้เห็นลักษณะสำคัญ และความต่างของแต่ละภาษาได้</a:t>
            </a:r>
          </a:p>
          <a:p>
            <a:pPr marL="0" indent="396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4. </a:t>
            </a:r>
            <a:r>
              <a:rPr lang="th-TH" sz="3600" b="1" dirty="0">
                <a:latin typeface="Aharoni" panose="02010803020104030203" pitchFamily="2" charset="-79"/>
              </a:rPr>
              <a:t>ทำให้เห็นความสัมพันธ์ของคำในประโยค</a:t>
            </a:r>
          </a:p>
          <a:p>
            <a:pPr marL="0" indent="396000">
              <a:lnSpc>
                <a:spcPct val="100000"/>
              </a:lnSpc>
              <a:spcBef>
                <a:spcPts val="0"/>
              </a:spcBef>
              <a:buNone/>
            </a:pPr>
            <a:endParaRPr lang="th-TH" sz="36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868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45688" y="390293"/>
            <a:ext cx="10921869" cy="6200078"/>
          </a:xfrm>
        </p:spPr>
        <p:txBody>
          <a:bodyPr>
            <a:norm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4400" b="1" dirty="0" smtClean="0">
              <a:latin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4400" b="1" dirty="0">
              <a:latin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ข้อเสีย</a:t>
            </a:r>
            <a:r>
              <a:rPr lang="th-TH" sz="4400" b="1" dirty="0">
                <a:latin typeface="Aharoni" panose="02010803020104030203" pitchFamily="2" charset="-79"/>
              </a:rPr>
              <a:t>ของไวยากรณ์โครงสร้าง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1. เน้น</a:t>
            </a:r>
            <a:r>
              <a:rPr lang="th-TH" sz="3600" b="1" dirty="0">
                <a:latin typeface="Aharoni" panose="02010803020104030203" pitchFamily="2" charset="-79"/>
              </a:rPr>
              <a:t>ขั้นตอนการวิเคราะห์มากจนเกินไป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2. ไม่</a:t>
            </a:r>
            <a:r>
              <a:rPr lang="th-TH" sz="3600" b="1" dirty="0">
                <a:latin typeface="Aharoni" panose="02010803020104030203" pitchFamily="2" charset="-79"/>
              </a:rPr>
              <a:t>สนใจศึกษาเรื่องของความหมาย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3. ไม่</a:t>
            </a:r>
            <a:r>
              <a:rPr lang="th-TH" sz="3600" b="1" dirty="0">
                <a:latin typeface="Aharoni" panose="02010803020104030203" pitchFamily="2" charset="-79"/>
              </a:rPr>
              <a:t>สามารถแก้ปัญหาในกรณีที่ส่วนประชิดอยู่แยกกันในประโยค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4</a:t>
            </a:r>
            <a:r>
              <a:rPr lang="th-TH" sz="3600" b="1" dirty="0">
                <a:latin typeface="Aharoni" panose="02010803020104030203" pitchFamily="2" charset="-79"/>
              </a:rPr>
              <a:t>. วิเคราะห์ได้แต่โครงสร้างผิว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36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6421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blinds dir="vert"/>
        <p:sndAc>
          <p:stSnd>
            <p:snd r:embed="rId2" name="type.wav"/>
          </p:stSnd>
        </p:sndAc>
      </p:transition>
    </mc:Choice>
    <mc:Fallback>
      <p:transition spd="slow">
        <p:blinds dir="vert"/>
        <p:sndAc>
          <p:stSnd>
            <p:snd r:embed="rId2" name="type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TM04033921[[fn=ดามาสก์]]</Template>
  <TotalTime>25</TotalTime>
  <Words>21</Words>
  <Application>Microsoft Office PowerPoint</Application>
  <PresentationFormat>แบบจอกว้าง</PresentationFormat>
  <Paragraphs>37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5" baseType="lpstr">
      <vt:lpstr>Aharoni</vt:lpstr>
      <vt:lpstr>Angsana New</vt:lpstr>
      <vt:lpstr>Arial</vt:lpstr>
      <vt:lpstr>Bookman Old Style</vt:lpstr>
      <vt:lpstr>Cordia New</vt:lpstr>
      <vt:lpstr>Rockwell</vt:lpstr>
      <vt:lpstr>Damask</vt:lpstr>
      <vt:lpstr>ไวยากรณ์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ไวยากรณ์</dc:title>
  <dc:creator>Samsung</dc:creator>
  <cp:lastModifiedBy>Samsung</cp:lastModifiedBy>
  <cp:revision>3</cp:revision>
  <dcterms:created xsi:type="dcterms:W3CDTF">2020-06-27T18:54:18Z</dcterms:created>
  <dcterms:modified xsi:type="dcterms:W3CDTF">2020-06-27T19:19:25Z</dcterms:modified>
</cp:coreProperties>
</file>