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6" r:id="rId8"/>
    <p:sldId id="27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1" name="coin.wav"/>
          </p:stSnd>
        </p:sndAc>
      </p:transition>
    </mc:Choice>
    <mc:Fallback>
      <p:transition spd="slow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1" name="coin.wav"/>
          </p:stSnd>
        </p:sndAc>
      </p:transition>
    </mc:Choice>
    <mc:Fallback>
      <p:transition spd="slow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1" name="coin.wav"/>
          </p:stSnd>
        </p:sndAc>
      </p:transition>
    </mc:Choice>
    <mc:Fallback>
      <p:transition spd="slow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1" name="coin.wav"/>
          </p:stSnd>
        </p:sndAc>
      </p:transition>
    </mc:Choice>
    <mc:Fallback>
      <p:transition spd="slow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1" name="coin.wav"/>
          </p:stSnd>
        </p:sndAc>
      </p:transition>
    </mc:Choice>
    <mc:Fallback>
      <p:transition spd="slow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1" name="coin.wav"/>
          </p:stSnd>
        </p:sndAc>
      </p:transition>
    </mc:Choice>
    <mc:Fallback>
      <p:transition spd="slow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1" name="coin.wav"/>
          </p:stSnd>
        </p:sndAc>
      </p:transition>
    </mc:Choice>
    <mc:Fallback>
      <p:transition spd="slow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1" name="coin.wav"/>
          </p:stSnd>
        </p:sndAc>
      </p:transition>
    </mc:Choice>
    <mc:Fallback>
      <p:transition spd="slow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1" name="coin.wav"/>
          </p:stSnd>
        </p:sndAc>
      </p:transition>
    </mc:Choice>
    <mc:Fallback>
      <p:transition spd="slow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1" name="coin.wav"/>
          </p:stSnd>
        </p:sndAc>
      </p:transition>
    </mc:Choice>
    <mc:Fallback>
      <p:transition spd="slow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1" name="coin.wav"/>
          </p:stSnd>
        </p:sndAc>
      </p:transition>
    </mc:Choice>
    <mc:Fallback>
      <p:transition spd="slow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1" name="coin.wav"/>
          </p:stSnd>
        </p:sndAc>
      </p:transition>
    </mc:Choice>
    <mc:Fallback>
      <p:transition spd="slow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1" name="coin.wav"/>
          </p:stSnd>
        </p:sndAc>
      </p:transition>
    </mc:Choice>
    <mc:Fallback>
      <p:transition spd="slow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1" name="coin.wav"/>
          </p:stSnd>
        </p:sndAc>
      </p:transition>
    </mc:Choice>
    <mc:Fallback>
      <p:transition spd="slow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1" name="coin.wav"/>
          </p:stSnd>
        </p:sndAc>
      </p:transition>
    </mc:Choice>
    <mc:Fallback>
      <p:transition spd="slow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1" name="coin.wav"/>
          </p:stSnd>
        </p:sndAc>
      </p:transition>
    </mc:Choice>
    <mc:Fallback>
      <p:transition spd="slow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1" name="coin.wav"/>
          </p:stSnd>
        </p:sndAc>
      </p:transition>
    </mc:Choice>
    <mc:Fallback>
      <p:transition spd="slow">
        <p:fade/>
        <p:sndAc>
          <p:stSnd>
            <p:snd r:embed="rId1" name="coin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19" name="coin.wav"/>
          </p:stSnd>
        </p:sndAc>
      </p:transition>
    </mc:Choice>
    <mc:Fallback>
      <p:transition spd="slow">
        <p:fade/>
        <p:sndAc>
          <p:stSnd>
            <p:snd r:embed="rId19" name="coin.wav"/>
          </p:stSnd>
        </p:sndAc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19110" y="1126273"/>
            <a:ext cx="9905998" cy="4305029"/>
          </a:xfrm>
        </p:spPr>
        <p:txBody>
          <a:bodyPr>
            <a:noAutofit/>
          </a:bodyPr>
          <a:lstStyle/>
          <a:p>
            <a:pPr algn="ctr"/>
            <a:r>
              <a:rPr lang="th-TH" sz="8800" b="1" dirty="0" smtClean="0">
                <a:solidFill>
                  <a:schemeClr val="bg1"/>
                </a:solidFill>
              </a:rPr>
              <a:t/>
            </a:r>
            <a:br>
              <a:rPr lang="th-TH" sz="8800" b="1" dirty="0" smtClean="0">
                <a:solidFill>
                  <a:schemeClr val="bg1"/>
                </a:solidFill>
              </a:rPr>
            </a:br>
            <a:r>
              <a:rPr lang="th-TH" sz="8800" b="1" dirty="0" smtClean="0">
                <a:solidFill>
                  <a:schemeClr val="bg1"/>
                </a:solidFill>
              </a:rPr>
              <a:t>ความหมาย</a:t>
            </a:r>
            <a:br>
              <a:rPr lang="th-TH" sz="8800" b="1" dirty="0" smtClean="0">
                <a:solidFill>
                  <a:schemeClr val="bg1"/>
                </a:solidFill>
              </a:rPr>
            </a:br>
            <a:r>
              <a:rPr lang="th-TH" sz="8800" b="1" dirty="0" smtClean="0">
                <a:solidFill>
                  <a:schemeClr val="bg1"/>
                </a:solidFill>
              </a:rPr>
              <a:t>และ</a:t>
            </a:r>
            <a:r>
              <a:rPr lang="th-TH" sz="8800" b="1" dirty="0">
                <a:solidFill>
                  <a:schemeClr val="bg1"/>
                </a:solidFill>
              </a:rPr>
              <a:t>สาขาสัทศาสตร์ </a:t>
            </a:r>
            <a:br>
              <a:rPr lang="th-TH" sz="8800" b="1" dirty="0">
                <a:solidFill>
                  <a:schemeClr val="bg1"/>
                </a:solidFill>
              </a:rPr>
            </a:br>
            <a:endParaRPr lang="th-TH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0270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2" name="coin.wav"/>
          </p:stSnd>
        </p:sndAc>
      </p:transition>
    </mc:Choice>
    <mc:Fallback>
      <p:transition spd="slow">
        <p:fade/>
        <p:sndAc>
          <p:stSnd>
            <p:snd r:embed="rId2" name="coin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http://www.thaigoodview.com/files/u4799/Untitled-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9834" y="1416205"/>
            <a:ext cx="2955074" cy="2074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605832" y="451250"/>
            <a:ext cx="3921241" cy="708477"/>
          </a:xfrm>
        </p:spPr>
        <p:txBody>
          <a:bodyPr/>
          <a:lstStyle/>
          <a:p>
            <a:r>
              <a:rPr lang="th-TH" dirty="0">
                <a:solidFill>
                  <a:schemeClr val="bg1"/>
                </a:solidFill>
              </a:rPr>
              <a:t>วิธีการออกเสียงควบกล้ำ  ว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30261" y="3746810"/>
            <a:ext cx="9905999" cy="2341755"/>
          </a:xfrm>
        </p:spPr>
        <p:txBody>
          <a:bodyPr>
            <a:noAutofit/>
          </a:bodyPr>
          <a:lstStyle/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b="1" dirty="0">
                <a:solidFill>
                  <a:schemeClr val="bg1"/>
                </a:solidFill>
                <a:latin typeface="Aharoni" panose="02010803020104030203" pitchFamily="2" charset="-79"/>
              </a:rPr>
              <a:t> “ว” เป็นเสียงกึ่งสระที่เพดานอ่อน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800" b="1" dirty="0">
                <a:solidFill>
                  <a:schemeClr val="bg1"/>
                </a:solidFill>
                <a:latin typeface="Aharoni" panose="02010803020104030203" pitchFamily="2" charset="-79"/>
              </a:rPr>
              <a:t>          เมื่อเริ่มต้นจะเปล่งเสียง ยกลิ้นส่วนหลังขึ้นไปทางเพดานอ่อน แต่ไม่ใกล้มาก จนเกิดเป็นช่อง</a:t>
            </a:r>
            <a:r>
              <a:rPr lang="th-TH" sz="18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แคบๆอัน</a:t>
            </a:r>
            <a:r>
              <a:rPr lang="th-TH" sz="1800" b="1" dirty="0">
                <a:solidFill>
                  <a:schemeClr val="bg1"/>
                </a:solidFill>
                <a:latin typeface="Aharoni" panose="02010803020104030203" pitchFamily="2" charset="-79"/>
              </a:rPr>
              <a:t>จะทำให้ลมต้องเสียดแทรกออกมา ห่อริมฝีปากขณะเปล่งเสียง เส้นเสียงอยู่ชิดกันแต่ไม่ชิดกันสนิทกัน ลมจากปอดจะผ่านเส้นเสียงทำให้เส้นเสียงเกิดการสั่นสะเทือน เสียงที่เปล่งออกมาเป็นเสียงกึ่งสระที่เพดานอ่อน </a:t>
            </a:r>
            <a:r>
              <a:rPr lang="th-TH" sz="18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ก้อง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endParaRPr lang="th-TH" sz="1800" b="1" dirty="0">
              <a:solidFill>
                <a:schemeClr val="bg1"/>
              </a:solidFill>
              <a:latin typeface="Aharoni" panose="02010803020104030203" pitchFamily="2" charset="-79"/>
            </a:endParaRP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b="1" dirty="0">
                <a:solidFill>
                  <a:schemeClr val="bg1"/>
                </a:solidFill>
                <a:latin typeface="Aharoni" panose="02010803020104030203" pitchFamily="2" charset="-79"/>
              </a:rPr>
              <a:t>ทดสอบออกเสียงควบกล้ำ  ว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800" b="1" dirty="0">
                <a:solidFill>
                  <a:schemeClr val="bg1"/>
                </a:solidFill>
                <a:latin typeface="Aharoni" panose="02010803020104030203" pitchFamily="2" charset="-79"/>
              </a:rPr>
              <a:t>          แกว่ง  กวัด  ไกว  กว้าง  กวาง  ขวิด  ขวัญ  ขวาน  ไขว้  แขวน  ขวับ </a:t>
            </a:r>
          </a:p>
        </p:txBody>
      </p:sp>
    </p:spTree>
    <p:extLst>
      <p:ext uri="{BB962C8B-B14F-4D97-AF65-F5344CB8AC3E}">
        <p14:creationId xmlns:p14="http://schemas.microsoft.com/office/powerpoint/2010/main" val="3639635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2" name="coin.wav"/>
          </p:stSnd>
        </p:sndAc>
      </p:transition>
    </mc:Choice>
    <mc:Fallback>
      <p:transition spd="slow">
        <p:fade/>
        <p:sndAc>
          <p:stSnd>
            <p:snd r:embed="rId2" name="coin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141091" y="384342"/>
            <a:ext cx="3029143" cy="898048"/>
          </a:xfrm>
        </p:spPr>
        <p:txBody>
          <a:bodyPr/>
          <a:lstStyle/>
          <a:p>
            <a:r>
              <a:rPr lang="th-TH" dirty="0">
                <a:solidFill>
                  <a:schemeClr val="bg1"/>
                </a:solidFill>
              </a:rPr>
              <a:t>วิธีการออกเสียง     จ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86017" y="4014438"/>
            <a:ext cx="9905999" cy="2319453"/>
          </a:xfrm>
        </p:spPr>
        <p:txBody>
          <a:bodyPr>
            <a:noAutofit/>
          </a:bodyPr>
          <a:lstStyle/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2000" b="1" dirty="0">
                <a:solidFill>
                  <a:schemeClr val="bg1"/>
                </a:solidFill>
              </a:rPr>
              <a:t> “จ” เป็นเสียงกักเสียดแทรก เกิดที่ฐานปุ่มเหงือกเพดานแข็ง ไม่ก้อง ไม่มีกลุ่มลม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600" b="1" dirty="0">
                <a:solidFill>
                  <a:schemeClr val="bg1"/>
                </a:solidFill>
              </a:rPr>
              <a:t>          เมื่อเริ่มต้นจะเปล่งเสียง สิ้นส่วนปลายจะขึ้นไปแตะที่ปุ่มเหงือก-เพดานแข็ง ลมจะถูกกักในบริเวณดังกล่าว เส้นเสียงอยู่ห่างกัน มีช่องระหว่างเส้นเสียงทำให้ลมจากปอดผ่านช่องระหว่างเส้นเสียงได้สะดวก เมื่อจะเปล่งเสียง ลิ้นส่วนปลายจะลดระดับลงเล็กน้อยทำให้มีช่องแคบๆ ระหว่างลิ้นส่วนปลายและปุ่มเหงือก-เพดานแข็ง ลมที่ถูกกักจะผ่านช่องระหว่างลิ้นส่วนปลายและปุ่มเหงือก-เพดานแข็งออกมาในลักษณะของการเสียดแทรก ปริมาณลมเป็นไปตามปกติ หรืออาจกล่าวได้ว่าไม่มีกลุ่มลมตามออกมา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endParaRPr lang="th-TH" sz="1600" b="1" dirty="0">
              <a:solidFill>
                <a:schemeClr val="bg1"/>
              </a:solidFill>
            </a:endParaRP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2000" b="1" dirty="0">
                <a:solidFill>
                  <a:schemeClr val="bg1"/>
                </a:solidFill>
              </a:rPr>
              <a:t>ทดสอบออกเสียง  จ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600" b="1" dirty="0">
                <a:solidFill>
                  <a:schemeClr val="bg1"/>
                </a:solidFill>
              </a:rPr>
              <a:t>          แจก  จิก  แจ้ง  </a:t>
            </a:r>
            <a:r>
              <a:rPr lang="th-TH" sz="1600" b="1" dirty="0" err="1">
                <a:solidFill>
                  <a:schemeClr val="bg1"/>
                </a:solidFill>
              </a:rPr>
              <a:t>จ๋อม</a:t>
            </a:r>
            <a:r>
              <a:rPr lang="th-TH" sz="1600" b="1" dirty="0">
                <a:solidFill>
                  <a:schemeClr val="bg1"/>
                </a:solidFill>
              </a:rPr>
              <a:t>  จ้อง  จิ๋ว  แจ๋ว  จน  จอก  </a:t>
            </a:r>
            <a:r>
              <a:rPr lang="th-TH" sz="1600" b="1" dirty="0" err="1">
                <a:solidFill>
                  <a:schemeClr val="bg1"/>
                </a:solidFill>
              </a:rPr>
              <a:t>แจ่ม</a:t>
            </a:r>
            <a:r>
              <a:rPr lang="th-TH" sz="1600" b="1" dirty="0">
                <a:solidFill>
                  <a:schemeClr val="bg1"/>
                </a:solidFill>
              </a:rPr>
              <a:t>  จาน  เจ้า  จ้าว  จิต  จ้า  จี้  ใจ  จัง  จักร  จับ  จด </a:t>
            </a:r>
          </a:p>
        </p:txBody>
      </p:sp>
      <p:pic>
        <p:nvPicPr>
          <p:cNvPr id="4" name="Picture 6" descr="http://www.thaigoodview.com/files/u4799/Untitled-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81665" y="1422476"/>
            <a:ext cx="2387485" cy="2000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388314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2" name="coin.wav"/>
          </p:stSnd>
        </p:sndAc>
      </p:transition>
    </mc:Choice>
    <mc:Fallback>
      <p:transition spd="slow">
        <p:fade/>
        <p:sndAc>
          <p:stSnd>
            <p:snd r:embed="rId2" name="coin.wav"/>
          </p:stSnd>
        </p:sndAc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308360" y="417796"/>
            <a:ext cx="3218714" cy="819989"/>
          </a:xfrm>
        </p:spPr>
        <p:txBody>
          <a:bodyPr/>
          <a:lstStyle/>
          <a:p>
            <a:r>
              <a:rPr lang="th-TH" b="1" dirty="0">
                <a:solidFill>
                  <a:schemeClr val="bg1"/>
                </a:solidFill>
                <a:latin typeface="Aharoni" panose="02010803020104030203" pitchFamily="2" charset="-79"/>
              </a:rPr>
              <a:t>วิธีการออกเสียง   ฉ  ช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86017" y="4114800"/>
            <a:ext cx="9905999" cy="2141034"/>
          </a:xfrm>
        </p:spPr>
        <p:txBody>
          <a:bodyPr>
            <a:noAutofit/>
          </a:bodyPr>
          <a:lstStyle/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2000" b="1" dirty="0">
                <a:solidFill>
                  <a:schemeClr val="bg1"/>
                </a:solidFill>
                <a:latin typeface="Aharoni" panose="02010803020104030203" pitchFamily="2" charset="-79"/>
              </a:rPr>
              <a:t> “ฉ ช” เป็นเสียงกักเสียดแทรกเกิดที่ฐานปุ่มเหงือก-เพดานแข็ง ไม่ก้อง มีกลุ่มลม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600" b="1" dirty="0">
                <a:solidFill>
                  <a:schemeClr val="bg1"/>
                </a:solidFill>
                <a:latin typeface="Aharoni" panose="02010803020104030203" pitchFamily="2" charset="-79"/>
              </a:rPr>
              <a:t>          เมื่อเริ่มต้นจะเปล่งเสียง ลิ้นส่วนปลายจะขึ้นไปแตะที่ปุ่มเหงือก-เพดานแข็ง ลมจะถูกกักในบริเวณดังกล่าว เส้นเสียงอยู่ห่างกัน ลมจากปอดจะผ่านช่องระหว่างเส้นเสียงได้สะดวก เมื่อจะเปล่งเสียง ลิ้นส่วนปลายจะลดระดับลงเล็กน้อย ทำให้มีชองแคบๆ ระหว่างลิ้นส่วนปลายและปุ่มเหงือก-เพดานแข็ง ลมที่ถูกกักจะผ่านช่องระหว่างลิ้นส่วนปลายและปุ่มเหงือก-เพดานแข็งออกมาในลักษณะของการเสียดแทรก ปริมาณลมมากกว่าปกติ หรืออาจกล่าวได้ว่ามีกลุ่มลมตามออกมา 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2000" b="1" dirty="0">
                <a:solidFill>
                  <a:schemeClr val="bg1"/>
                </a:solidFill>
                <a:latin typeface="Aharoni" panose="02010803020104030203" pitchFamily="2" charset="-79"/>
              </a:rPr>
              <a:t>ทดสอบออกเสียง   ฉ   ช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600" b="1" dirty="0">
                <a:solidFill>
                  <a:schemeClr val="bg1"/>
                </a:solidFill>
                <a:latin typeface="Aharoni" panose="02010803020104030203" pitchFamily="2" charset="-79"/>
              </a:rPr>
              <a:t>          ฉก  ฉ้อ  ฉาก  ฉวย  แฉะ  ฉล  ฉับ  ฉ่ำ  ฉิว  เฉิด  เฉียง  เฉย  เฉา  ฉาว  ฉุก  ฉัน  ฉาย  ฉาบ  </a:t>
            </a:r>
            <a:r>
              <a:rPr lang="th-TH" sz="1600" b="1" dirty="0" err="1">
                <a:solidFill>
                  <a:schemeClr val="bg1"/>
                </a:solidFill>
                <a:latin typeface="Aharoni" panose="02010803020104030203" pitchFamily="2" charset="-79"/>
              </a:rPr>
              <a:t>เฉอะ</a:t>
            </a:r>
            <a:r>
              <a:rPr lang="th-TH" sz="1600" b="1" dirty="0">
                <a:solidFill>
                  <a:schemeClr val="bg1"/>
                </a:solidFill>
                <a:latin typeface="Aharoni" panose="02010803020104030203" pitchFamily="2" charset="-79"/>
              </a:rPr>
              <a:t>  โฉ่ </a:t>
            </a:r>
          </a:p>
        </p:txBody>
      </p:sp>
      <p:pic>
        <p:nvPicPr>
          <p:cNvPr id="4098" name="Picture 7" descr="http://www.thaigoodview.com/files/u4799/Untitled-7_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3942" y="1460810"/>
            <a:ext cx="2676292" cy="2263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83914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2" name="coin.wav"/>
          </p:stSnd>
        </p:sndAc>
      </p:transition>
    </mc:Choice>
    <mc:Fallback>
      <p:transition spd="slow">
        <p:fade/>
        <p:sndAc>
          <p:stSnd>
            <p:snd r:embed="rId2" name="coin.wav"/>
          </p:stSnd>
        </p:sndAc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795403" y="384342"/>
            <a:ext cx="4032753" cy="596965"/>
          </a:xfrm>
        </p:spPr>
        <p:txBody>
          <a:bodyPr>
            <a:normAutofit fontScale="90000"/>
          </a:bodyPr>
          <a:lstStyle/>
          <a:p>
            <a:r>
              <a:rPr lang="th-TH" dirty="0" smtClean="0">
                <a:solidFill>
                  <a:schemeClr val="bg1"/>
                </a:solidFill>
              </a:rPr>
              <a:t>วิธีการ</a:t>
            </a:r>
            <a:r>
              <a:rPr lang="th-TH" dirty="0">
                <a:solidFill>
                  <a:schemeClr val="bg1"/>
                </a:solidFill>
              </a:rPr>
              <a:t>ออกเสียง     ซ  ศ  ษ  ส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41412" y="4025589"/>
            <a:ext cx="10299739" cy="1765611"/>
          </a:xfrm>
        </p:spPr>
        <p:txBody>
          <a:bodyPr>
            <a:noAutofit/>
          </a:bodyPr>
          <a:lstStyle/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2000" b="1" dirty="0">
                <a:solidFill>
                  <a:schemeClr val="bg1"/>
                </a:solidFill>
              </a:rPr>
              <a:t> “ซ ศ ษ ส” เป็นเสียงเสียดแทรกเกิดที่ฐานปุ่มเหงือก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600" b="1" dirty="0">
                <a:solidFill>
                  <a:schemeClr val="bg1"/>
                </a:solidFill>
              </a:rPr>
              <a:t>          เมื่อเริ่มต้นจะเปล่งเสียง ลิ้นส่วนปลายจะขึ้นไปแตะใกล้ปุ่มเหงือก ลมในช่องปากไม่ถูกกัก แต่จะผ่านออกไม่สะดวก ต้องเสียดแทรกผ่านช่องระหว่างลิ้นส่วนปลายกับปุ่มเหงือก ขณะเปล่งเสียงเส้นเสียงจะอยู่ห่างกัน มีช่องว่างระหว่างเส้นเสียง ลมจากปอดจะผ่านช่องระหว่างเส้นเสียงได้สะดวก 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2000" b="1" dirty="0">
                <a:solidFill>
                  <a:schemeClr val="bg1"/>
                </a:solidFill>
              </a:rPr>
              <a:t>ทดสอบออกเสียง  ซ  ศ  ษ  ส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600" b="1" dirty="0">
                <a:solidFill>
                  <a:schemeClr val="bg1"/>
                </a:solidFill>
              </a:rPr>
              <a:t>          สวย  สูตร  สืบ  สาว  สวน  สอย  สาม  สี่  เสียง  เส้น  ส่ง  สิว  เสื้อ  เสก  สาร  ใส  สุก  ส่วย  สาย  สอด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600" b="1" dirty="0">
                <a:solidFill>
                  <a:schemeClr val="bg1"/>
                </a:solidFill>
              </a:rPr>
              <a:t>ศีล  ศึก  โศก  เศียร  ศร  ศอก  ศูนย์  ศก  ศรี  โศกศัลย์  ซบ  ซอง  ซัด  เซ่อ  แซบ  ซ้าย  ศูนย์สูตร  เศษส่วน 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endParaRPr lang="th-TH" sz="1600" b="1" dirty="0">
              <a:solidFill>
                <a:schemeClr val="bg1"/>
              </a:solidFill>
            </a:endParaRPr>
          </a:p>
        </p:txBody>
      </p:sp>
      <p:pic>
        <p:nvPicPr>
          <p:cNvPr id="5122" name="Picture 8" descr="http://www.thaigoodview.com/files/u4799/Untitled-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338" y="1164489"/>
            <a:ext cx="2754350" cy="2303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0640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2" name="coin.wav"/>
          </p:stSnd>
        </p:sndAc>
      </p:transition>
    </mc:Choice>
    <mc:Fallback>
      <p:transition spd="slow">
        <p:fade/>
        <p:sndAc>
          <p:stSnd>
            <p:snd r:embed="rId2" name="coin.wav"/>
          </p:stSnd>
        </p:sndAc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6057" y="373191"/>
            <a:ext cx="3385982" cy="842292"/>
          </a:xfrm>
        </p:spPr>
        <p:txBody>
          <a:bodyPr/>
          <a:lstStyle/>
          <a:p>
            <a:r>
              <a:rPr lang="th-TH" b="1" dirty="0">
                <a:solidFill>
                  <a:schemeClr val="bg1"/>
                </a:solidFill>
                <a:latin typeface="Aharoni" panose="02010803020104030203" pitchFamily="2" charset="-79"/>
              </a:rPr>
              <a:t>วิธีการออกเสียง  ถ   ท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03249" y="4103650"/>
            <a:ext cx="10292575" cy="2252546"/>
          </a:xfrm>
        </p:spPr>
        <p:txBody>
          <a:bodyPr>
            <a:noAutofit/>
          </a:bodyPr>
          <a:lstStyle/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b="1" dirty="0">
                <a:solidFill>
                  <a:schemeClr val="bg1"/>
                </a:solidFill>
                <a:latin typeface="Aharoni" panose="02010803020104030203" pitchFamily="2" charset="-79"/>
              </a:rPr>
              <a:t> “ถ ท” เป็นเสียงกักเกิดที่ฐานฟัน-ปุ่มเหงือก ไม่ก้อง มีกลุ่มลม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800" b="1" dirty="0">
                <a:solidFill>
                  <a:schemeClr val="bg1"/>
                </a:solidFill>
                <a:latin typeface="Aharoni" panose="02010803020104030203" pitchFamily="2" charset="-79"/>
              </a:rPr>
              <a:t>          ในการเปล่งเสียง ลิ้นส่วนปลายจะแตะที่ฟัน-ปุ่มเหงือก ลมจะถูกกักในบริเวณดังกล่าว เส้นเสียงอยู่ห่างกัน มีช่องว่างระหว่างเส้นเสียง ขณะเปล่งเสียงลมจากปอดจะผ่านช่องระหว่างเส้นเสียงได้สะดวก ในขณะเดียวกันนั้นก็เปิดที่กักที่ฟัน-เหงือกให้ลมผ่านออกไป ปริมาณลมจะมากกว่าปกติหรืออาจกล่าวว่าได้มีกลุ่มลมตามออกมา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endParaRPr lang="th-TH" sz="1800" b="1" dirty="0">
              <a:solidFill>
                <a:schemeClr val="bg1"/>
              </a:solidFill>
              <a:latin typeface="Aharoni" panose="02010803020104030203" pitchFamily="2" charset="-79"/>
            </a:endParaRP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b="1" dirty="0">
                <a:solidFill>
                  <a:schemeClr val="bg1"/>
                </a:solidFill>
                <a:latin typeface="Aharoni" panose="02010803020104030203" pitchFamily="2" charset="-79"/>
              </a:rPr>
              <a:t>ทดสอบออกเสียง  ถ  </a:t>
            </a:r>
            <a:r>
              <a:rPr lang="th-TH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ท</a:t>
            </a:r>
            <a:endParaRPr lang="th-TH" sz="1800" b="1" dirty="0">
              <a:solidFill>
                <a:schemeClr val="bg1"/>
              </a:solidFill>
              <a:latin typeface="Aharoni" panose="02010803020104030203" pitchFamily="2" charset="-79"/>
            </a:endParaRP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800" b="1" dirty="0">
                <a:solidFill>
                  <a:schemeClr val="bg1"/>
                </a:solidFill>
                <a:latin typeface="Aharoni" panose="02010803020104030203" pitchFamily="2" charset="-79"/>
              </a:rPr>
              <a:t>          เที่ยว  ทุกข์  ทุน  ทุ่ง  ไท้  เทียบ  ทิศ  ท่วม  เท้า  แท้  โทษ  </a:t>
            </a:r>
            <a:r>
              <a:rPr lang="th-TH" sz="18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 ถม  </a:t>
            </a:r>
            <a:r>
              <a:rPr lang="th-TH" sz="1800" b="1" dirty="0">
                <a:solidFill>
                  <a:schemeClr val="bg1"/>
                </a:solidFill>
                <a:latin typeface="Aharoni" panose="02010803020104030203" pitchFamily="2" charset="-79"/>
              </a:rPr>
              <a:t>ถ้วย  ถาก  ถัก  ถือ  เถ้า  เถิน  แถ  ไถ่  ถ้วน  ถาม  ทำ</a:t>
            </a:r>
          </a:p>
        </p:txBody>
      </p:sp>
      <p:pic>
        <p:nvPicPr>
          <p:cNvPr id="6146" name="Picture 9" descr="http://www.thaigoodview.com/files/u4799/Untitled-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670" y="1215482"/>
            <a:ext cx="2470808" cy="2274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24085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2" name="coin.wav"/>
          </p:stSnd>
        </p:sndAc>
      </p:transition>
    </mc:Choice>
    <mc:Fallback>
      <p:transition spd="slow">
        <p:fade/>
        <p:sndAc>
          <p:stSnd>
            <p:snd r:embed="rId2" name="coin.wav"/>
          </p:stSnd>
        </p:sndAc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007276" y="127864"/>
            <a:ext cx="3330226" cy="920350"/>
          </a:xfrm>
        </p:spPr>
        <p:txBody>
          <a:bodyPr/>
          <a:lstStyle/>
          <a:p>
            <a:r>
              <a:rPr lang="th-TH" b="1" dirty="0">
                <a:solidFill>
                  <a:schemeClr val="bg1"/>
                </a:solidFill>
                <a:latin typeface="Aharoni" panose="02010803020104030203" pitchFamily="2" charset="-79"/>
              </a:rPr>
              <a:t>วิธีการออกเสียง     ผ    ฝ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99253" y="4282068"/>
            <a:ext cx="9905999" cy="2085277"/>
          </a:xfrm>
        </p:spPr>
        <p:txBody>
          <a:bodyPr>
            <a:noAutofit/>
          </a:bodyPr>
          <a:lstStyle/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b="1" dirty="0">
                <a:solidFill>
                  <a:schemeClr val="bg1"/>
                </a:solidFill>
                <a:latin typeface="Aharoni" panose="02010803020104030203" pitchFamily="2" charset="-79"/>
              </a:rPr>
              <a:t> “ฝ ฟ” เป็นเสียงเสียดแทรกเกิดที่ฐานริมฝีปากและฟัน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600" b="1" dirty="0">
                <a:solidFill>
                  <a:schemeClr val="bg1"/>
                </a:solidFill>
                <a:latin typeface="Aharoni" panose="02010803020104030203" pitchFamily="2" charset="-79"/>
              </a:rPr>
              <a:t>          เมื่อเริ่มต้นจะเปล่งเสียง ฟันบนจะอยู่ใกล้ริมฝีปากล่าง (ฟันบนจะสัมผัสริมฝีปากล่างเล็กน้อย) ลมในช่องปากไม่ถูกกัก แต่จะผ่านออกไม่สะดวก ต้องเสียดแทรกผ่านช่องระหว่างริมฝีปากกับฟัน ขณะเปล่งเสียง เส้นเสียงจะอยู่ห่างกัน มีช่องระหว่างเส้นเสียง ลมจากปอดจะผ่านช่องระหว่างเส้นเสียงได้สะดวก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endParaRPr lang="th-TH" sz="1600" b="1" dirty="0">
              <a:solidFill>
                <a:schemeClr val="bg1"/>
              </a:solidFill>
              <a:latin typeface="Aharoni" panose="02010803020104030203" pitchFamily="2" charset="-79"/>
            </a:endParaRP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b="1" dirty="0">
                <a:solidFill>
                  <a:schemeClr val="bg1"/>
                </a:solidFill>
                <a:latin typeface="Aharoni" panose="02010803020104030203" pitchFamily="2" charset="-79"/>
              </a:rPr>
              <a:t>ทดสอบออกเสียง   ฝ  ฝ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600" b="1" dirty="0">
                <a:solidFill>
                  <a:schemeClr val="bg1"/>
                </a:solidFill>
                <a:latin typeface="Aharoni" panose="02010803020104030203" pitchFamily="2" charset="-79"/>
              </a:rPr>
              <a:t>          ฝน  ฝัก  ฝาย  ฝืน  เฝ้า  ฝิ่น  แฝก  ฝาก  ฝัง  ฝูง  ฝุ่น  ฝา  ฝึก  ใฝ่  ฝัน  ฝาก  ฝี  ฝ่าย  ฝ่า  ฝอย  ฝักฝ่าย </a:t>
            </a:r>
            <a:r>
              <a:rPr lang="th-TH" sz="16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 ฟ้า  </a:t>
            </a:r>
            <a:r>
              <a:rPr lang="th-TH" sz="1600" b="1" dirty="0">
                <a:solidFill>
                  <a:schemeClr val="bg1"/>
                </a:solidFill>
                <a:latin typeface="Aharoni" panose="02010803020104030203" pitchFamily="2" charset="-79"/>
              </a:rPr>
              <a:t>ฟรี  ฟ้อง  ฟอด  ฟัง  ฟัน  เฟ้อ  เฟื่อง  เฟิน  เฟื้อง  ฟื้น  ไฟ  ฟ้า  ฟูม  ไฟฟ้า  ฟั่นเฟือน  ฟั่นเฝือ </a:t>
            </a:r>
          </a:p>
        </p:txBody>
      </p:sp>
      <p:pic>
        <p:nvPicPr>
          <p:cNvPr id="7170" name="Picture 10" descr="http://www.thaigoodview.com/files/u4799/Untitled-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662" y="1342233"/>
            <a:ext cx="3006840" cy="2645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08361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2" name="coin.wav"/>
          </p:stSnd>
        </p:sndAc>
      </p:transition>
    </mc:Choice>
    <mc:Fallback>
      <p:transition spd="slow">
        <p:fade/>
        <p:sndAc>
          <p:stSnd>
            <p:snd r:embed="rId2" name="coin.wav"/>
          </p:stSnd>
        </p:sndAc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464477" y="395494"/>
            <a:ext cx="2683455" cy="842292"/>
          </a:xfrm>
        </p:spPr>
        <p:txBody>
          <a:bodyPr/>
          <a:lstStyle/>
          <a:p>
            <a:r>
              <a:rPr lang="th-TH" b="1" dirty="0">
                <a:solidFill>
                  <a:schemeClr val="bg1"/>
                </a:solidFill>
                <a:latin typeface="Aharoni" panose="02010803020104030203" pitchFamily="2" charset="-79"/>
              </a:rPr>
              <a:t>วิธีการออกเสียง  ง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96807" y="4438185"/>
            <a:ext cx="9905999" cy="1910577"/>
          </a:xfrm>
        </p:spPr>
        <p:txBody>
          <a:bodyPr>
            <a:noAutofit/>
          </a:bodyPr>
          <a:lstStyle/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2000" b="1" dirty="0">
                <a:solidFill>
                  <a:schemeClr val="bg1"/>
                </a:solidFill>
                <a:latin typeface="Aharoni" panose="02010803020104030203" pitchFamily="2" charset="-79"/>
              </a:rPr>
              <a:t> ”ง” เป็นเสียงนาสิกเกิดที่ฐานเพดานอ่อน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600" b="1" dirty="0">
                <a:solidFill>
                  <a:schemeClr val="bg1"/>
                </a:solidFill>
                <a:latin typeface="Aharoni" panose="02010803020104030203" pitchFamily="2" charset="-79"/>
              </a:rPr>
              <a:t>          เมื่อเริ่มต้นจะเปล่งเสียง ลิ้นสวนหลังจะขึ้นไปแตะเพดานอ่อน ลมจะถูกกักในบริเวณดังกล่าว ในขณะเดียวกันเพดานอ่อนและลิ้นไก่ลดระดับลงทำให้ลมผ่านออกไปทางช่องจมูกได้ เมื่อเปิดที่กักที่เพดานอ่อน ลมจะออกทางปากด้วย ขณะที่เปล่งเสียงนั้น เส้นเสียงอยู่ชิดกันแต่ไม่สนิท ลมจากปอดจะผ่านเส้นเสียงขึ้นมาทำให้เส้นเสียงเกิดการสั่นสะเทือน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endParaRPr lang="th-TH" sz="1600" b="1" dirty="0">
              <a:solidFill>
                <a:schemeClr val="bg1"/>
              </a:solidFill>
              <a:latin typeface="Aharoni" panose="02010803020104030203" pitchFamily="2" charset="-79"/>
            </a:endParaRP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2000" b="1" dirty="0">
                <a:solidFill>
                  <a:schemeClr val="bg1"/>
                </a:solidFill>
                <a:latin typeface="Aharoni" panose="02010803020104030203" pitchFamily="2" charset="-79"/>
              </a:rPr>
              <a:t>ทดสอบออกเสียง   ง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600" b="1" dirty="0">
                <a:solidFill>
                  <a:schemeClr val="bg1"/>
                </a:solidFill>
                <a:latin typeface="Aharoni" panose="02010803020104030203" pitchFamily="2" charset="-79"/>
              </a:rPr>
              <a:t>          งู  งา  เงิน  งาม  ง้ำ  ง่อย  เงี้ยว  โง่  งอ  งัน  งวด  เงื้อม  งก  งั่ง  งาบ  งีบ  งง  แงะ  งัด  งก </a:t>
            </a:r>
          </a:p>
        </p:txBody>
      </p:sp>
      <p:pic>
        <p:nvPicPr>
          <p:cNvPr id="8194" name="Picture 11" descr="http://www.thaigoodview.com/files/u4799/Untitled-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7894" y="1376363"/>
            <a:ext cx="3724506" cy="240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85153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2" name="coin.wav"/>
          </p:stSnd>
        </p:sndAc>
      </p:transition>
    </mc:Choice>
    <mc:Fallback>
      <p:transition spd="slow">
        <p:fade/>
        <p:sndAc>
          <p:stSnd>
            <p:snd r:embed="rId2" name="coin.wav"/>
          </p:stSnd>
        </p:sndAc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497931" y="648560"/>
            <a:ext cx="3029143" cy="719628"/>
          </a:xfrm>
        </p:spPr>
        <p:txBody>
          <a:bodyPr/>
          <a:lstStyle/>
          <a:p>
            <a:r>
              <a:rPr lang="th-TH" dirty="0">
                <a:solidFill>
                  <a:schemeClr val="bg1"/>
                </a:solidFill>
              </a:rPr>
              <a:t>วิธีการออกเสียง     ฮ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41412" y="4427032"/>
            <a:ext cx="9905999" cy="2196791"/>
          </a:xfrm>
        </p:spPr>
        <p:txBody>
          <a:bodyPr>
            <a:noAutofit/>
          </a:bodyPr>
          <a:lstStyle/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2800" dirty="0">
                <a:solidFill>
                  <a:schemeClr val="bg1"/>
                </a:solidFill>
              </a:rPr>
              <a:t> “ฮ” เป็นเสียงเสียดแทรกเกิดที่ฐานเส้นเสียง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800" dirty="0">
                <a:solidFill>
                  <a:schemeClr val="bg1"/>
                </a:solidFill>
              </a:rPr>
              <a:t>          เมื่อเริ่มต้นจะเปล่งเสียง เส้นเสียงจะอยู่ใกล้กัน มีช่องว่างระหว่างเส้นเสียง ขณะเปล่งเสียง ลมจากปอดจะเสียดแทรกผ่านช่องว่างระหว่างเส้นเสียงขึ้นมา และผ่านออกทางช่องปาก (ไม่มีช่องแคบๆ ที่บริเวณอื่นในช่องปาก)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endParaRPr lang="th-TH" sz="1800" dirty="0">
              <a:solidFill>
                <a:schemeClr val="bg1"/>
              </a:solidFill>
            </a:endParaRP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2800" dirty="0">
                <a:solidFill>
                  <a:schemeClr val="bg1"/>
                </a:solidFill>
              </a:rPr>
              <a:t>ทดสอบออกเสียง  ฮ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1800" dirty="0">
                <a:solidFill>
                  <a:schemeClr val="bg1"/>
                </a:solidFill>
              </a:rPr>
              <a:t>          ฮวน  ฮวบ  ฮั่น  ฮ้า  เฮ  เฮง  เฮ้ว  แฮ  โฮะ  เฮี้ยว  แฮม  ไฮโล  โฮเต็ล  ไฮดรา  ฮินดู  ฮาเร็ม 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endParaRPr lang="th-TH" sz="1800" dirty="0">
              <a:solidFill>
                <a:schemeClr val="bg1"/>
              </a:solidFill>
            </a:endParaRPr>
          </a:p>
        </p:txBody>
      </p:sp>
      <p:pic>
        <p:nvPicPr>
          <p:cNvPr id="9218" name="Picture 12" descr="http://www.thaigoodview.com/files/u4799/Untitled-1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7931" y="1577084"/>
            <a:ext cx="3151806" cy="228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41495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2" name="coin.wav"/>
          </p:stSnd>
        </p:sndAc>
      </p:transition>
    </mc:Choice>
    <mc:Fallback>
      <p:transition spd="slow">
        <p:fade/>
        <p:sndAc>
          <p:stSnd>
            <p:snd r:embed="rId2" name="coin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41412" y="735979"/>
            <a:ext cx="9905999" cy="5490118"/>
          </a:xfrm>
        </p:spPr>
        <p:txBody>
          <a:bodyPr>
            <a:normAutofit/>
          </a:bodyPr>
          <a:lstStyle/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4800" b="1" dirty="0">
                <a:solidFill>
                  <a:schemeClr val="bg1"/>
                </a:solidFill>
                <a:latin typeface="Aharoni" panose="02010803020104030203" pitchFamily="2" charset="-79"/>
              </a:rPr>
              <a:t>ความหมายของสัทศาสตร์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4000" b="1" dirty="0">
                <a:solidFill>
                  <a:schemeClr val="bg1"/>
                </a:solidFill>
                <a:latin typeface="Aharoni" panose="02010803020104030203" pitchFamily="2" charset="-79"/>
              </a:rPr>
              <a:t>	สัทศาสตร์ </a:t>
            </a:r>
            <a:r>
              <a:rPr lang="en-US" sz="32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(</a:t>
            </a:r>
            <a:r>
              <a:rPr lang="en-US" sz="3200" b="1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Phonetics</a:t>
            </a:r>
            <a:r>
              <a:rPr lang="en-US" sz="32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) </a:t>
            </a:r>
            <a:r>
              <a:rPr lang="th-TH" sz="4000" b="1" dirty="0">
                <a:solidFill>
                  <a:schemeClr val="bg1"/>
                </a:solidFill>
                <a:latin typeface="Aharoni" panose="02010803020104030203" pitchFamily="2" charset="-79"/>
              </a:rPr>
              <a:t>หมายถึง วิชาที่ว่าด้วยการศึกษาเรื่องการผลิตเสียงของมนุษย์ ด้วยวิธีการทางด้านวิทยาศาสตร์ ซึ่งจะครอบคลุมถึงการศึกษาในรายละเอียดของกระบวนการต่างๆในการผลิตเสียง อวัยวะต่างๆที่ทำให้เกิดเสียงในภาษา ประเภทต่างๆของเสียงที่เกิดขึ้น ตลอดจนธรรมชาติทางฟิสิกส์ของเสียง และบทบาทของเสียงในภาษา</a:t>
            </a:r>
          </a:p>
        </p:txBody>
      </p:sp>
    </p:spTree>
    <p:extLst>
      <p:ext uri="{BB962C8B-B14F-4D97-AF65-F5344CB8AC3E}">
        <p14:creationId xmlns:p14="http://schemas.microsoft.com/office/powerpoint/2010/main" val="31416530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2" name="coin.wav"/>
          </p:stSnd>
        </p:sndAc>
      </p:transition>
    </mc:Choice>
    <mc:Fallback>
      <p:transition spd="slow">
        <p:fade/>
        <p:sndAc>
          <p:stSnd>
            <p:snd r:embed="rId2" name="coin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41412" y="1527718"/>
            <a:ext cx="9905999" cy="4036741"/>
          </a:xfrm>
        </p:spPr>
        <p:txBody>
          <a:bodyPr>
            <a:normAutofit/>
          </a:bodyPr>
          <a:lstStyle/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5400" b="1" dirty="0">
                <a:solidFill>
                  <a:schemeClr val="bg1"/>
                </a:solidFill>
                <a:latin typeface="Aharoni" panose="02010803020104030203" pitchFamily="2" charset="-79"/>
              </a:rPr>
              <a:t>สาขาของสัทศาสตร์แบ่งออกเป็น 3 สาขา คือ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44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	</a:t>
            </a:r>
            <a:r>
              <a:rPr lang="th-TH" sz="4400" b="1" dirty="0" err="1" smtClean="0">
                <a:solidFill>
                  <a:schemeClr val="bg1"/>
                </a:solidFill>
                <a:latin typeface="Aharoni" panose="02010803020104030203" pitchFamily="2" charset="-79"/>
              </a:rPr>
              <a:t>สรีร</a:t>
            </a:r>
            <a:r>
              <a:rPr lang="th-TH" sz="4400" b="1" dirty="0">
                <a:solidFill>
                  <a:schemeClr val="bg1"/>
                </a:solidFill>
                <a:latin typeface="Aharoni" panose="02010803020104030203" pitchFamily="2" charset="-79"/>
              </a:rPr>
              <a:t>สัทศาสตร์ </a:t>
            </a:r>
            <a:r>
              <a:rPr lang="en-US" sz="32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(</a:t>
            </a:r>
            <a:r>
              <a:rPr lang="en-US" sz="3200" b="1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Articulatory </a:t>
            </a:r>
            <a:r>
              <a:rPr lang="en-US" sz="32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Phonetics) 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44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	กล</a:t>
            </a:r>
            <a:r>
              <a:rPr lang="th-TH" sz="4400" b="1" dirty="0">
                <a:solidFill>
                  <a:schemeClr val="bg1"/>
                </a:solidFill>
                <a:latin typeface="Aharoni" panose="02010803020104030203" pitchFamily="2" charset="-79"/>
              </a:rPr>
              <a:t>สัทศาสตร์ </a:t>
            </a:r>
            <a:r>
              <a:rPr lang="en-US" sz="32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(</a:t>
            </a:r>
            <a:r>
              <a:rPr lang="en-US" sz="3200" b="1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Acoustic </a:t>
            </a:r>
            <a:r>
              <a:rPr lang="en-US" sz="32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Phonetics) </a:t>
            </a:r>
            <a:endParaRPr lang="en-US" sz="4400" b="1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44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	โสต</a:t>
            </a:r>
            <a:r>
              <a:rPr lang="th-TH" sz="4400" b="1" dirty="0">
                <a:solidFill>
                  <a:schemeClr val="bg1"/>
                </a:solidFill>
                <a:latin typeface="Aharoni" panose="02010803020104030203" pitchFamily="2" charset="-79"/>
              </a:rPr>
              <a:t>สัทศาสตร์ </a:t>
            </a:r>
            <a:r>
              <a:rPr lang="en-US" sz="32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(</a:t>
            </a:r>
            <a:r>
              <a:rPr lang="en-US" sz="3200" b="1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Auditory </a:t>
            </a:r>
            <a:r>
              <a:rPr lang="en-US" sz="32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Phonetics) </a:t>
            </a:r>
            <a:endParaRPr lang="en-US" sz="4400" b="1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893723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2" name="coin.wav"/>
          </p:stSnd>
        </p:sndAc>
      </p:transition>
    </mc:Choice>
    <mc:Fallback>
      <p:transition spd="slow">
        <p:fade/>
        <p:sndAc>
          <p:stSnd>
            <p:snd r:embed="rId2" name="coin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41412" y="278780"/>
            <a:ext cx="9905999" cy="6144322"/>
          </a:xfrm>
        </p:spPr>
        <p:txBody>
          <a:bodyPr>
            <a:normAutofit/>
          </a:bodyPr>
          <a:lstStyle/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6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	</a:t>
            </a:r>
            <a:r>
              <a:rPr lang="th-TH" sz="4400" b="1" dirty="0" err="1" smtClean="0">
                <a:solidFill>
                  <a:schemeClr val="bg1"/>
                </a:solidFill>
                <a:latin typeface="Aharoni" panose="02010803020104030203" pitchFamily="2" charset="-79"/>
              </a:rPr>
              <a:t>สรีร</a:t>
            </a:r>
            <a:r>
              <a:rPr lang="th-TH" sz="44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สัทศาสตร์ </a:t>
            </a:r>
            <a:r>
              <a:rPr lang="en-US" sz="36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</a:t>
            </a:r>
            <a:r>
              <a:rPr lang="en-US" sz="3600" b="1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Articulatory </a:t>
            </a:r>
            <a:r>
              <a:rPr lang="en-US" sz="36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Phonetics) </a:t>
            </a:r>
            <a:r>
              <a:rPr lang="th-TH" sz="3600" b="1" dirty="0">
                <a:solidFill>
                  <a:schemeClr val="bg1"/>
                </a:solidFill>
                <a:latin typeface="Aharoni" panose="02010803020104030203" pitchFamily="2" charset="-79"/>
              </a:rPr>
              <a:t>คือ การศึกษาของระบบอวัยวะที่ใช้ในการเปล่งเสียงในภาษา โดยศึกษาว่าในขณะที่มนุษย์เปล่งเสียงพูดนั้น มีอวัยวะใดบ้างที่เกี่ยวข้อง ศึกษาตั้งแต่กระบังลม ปอด หลอดลม ซึ่งเป็นอวัยวะที่ทำให้เกิดกระแสลม กล่องเสียงอันเป็นอวัยวะที่ควบคุมคุณภาพของเสียง </a:t>
            </a:r>
            <a:r>
              <a:rPr lang="en-US" b="1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(Voice </a:t>
            </a:r>
            <a:r>
              <a:rPr lang="en-US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Quality) </a:t>
            </a:r>
            <a:r>
              <a:rPr lang="th-TH" sz="3600" b="1" dirty="0">
                <a:solidFill>
                  <a:schemeClr val="bg1"/>
                </a:solidFill>
                <a:latin typeface="Aharoni" panose="02010803020104030203" pitchFamily="2" charset="-79"/>
              </a:rPr>
              <a:t>แบ่งออกเป็น 3 กลุ่ม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600" b="1" dirty="0">
                <a:solidFill>
                  <a:schemeClr val="bg1"/>
                </a:solidFill>
                <a:latin typeface="Aharoni" panose="02010803020104030203" pitchFamily="2" charset="-79"/>
              </a:rPr>
              <a:t>1)	ปอดและหลอดลม  </a:t>
            </a:r>
            <a:r>
              <a:rPr lang="en-US" b="1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(Lungs </a:t>
            </a:r>
            <a:r>
              <a:rPr lang="en-US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and Trachea)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2)	</a:t>
            </a:r>
            <a:r>
              <a:rPr lang="th-TH" sz="3600" b="1" dirty="0">
                <a:solidFill>
                  <a:schemeClr val="bg1"/>
                </a:solidFill>
                <a:latin typeface="Aharoni" panose="02010803020104030203" pitchFamily="2" charset="-79"/>
              </a:rPr>
              <a:t>กล่องเสียงและเส้นเสียง </a:t>
            </a:r>
            <a:r>
              <a:rPr lang="en-US" b="1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(Larynx </a:t>
            </a:r>
            <a:r>
              <a:rPr lang="en-US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Voice Cord)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3)	</a:t>
            </a:r>
            <a:r>
              <a:rPr lang="th-TH" sz="3600" b="1" dirty="0">
                <a:solidFill>
                  <a:schemeClr val="bg1"/>
                </a:solidFill>
                <a:latin typeface="Aharoni" panose="02010803020104030203" pitchFamily="2" charset="-79"/>
              </a:rPr>
              <a:t>อวัยวะที่อยู่เหนือเส้นเสียง</a:t>
            </a:r>
          </a:p>
        </p:txBody>
      </p:sp>
    </p:spTree>
    <p:extLst>
      <p:ext uri="{BB962C8B-B14F-4D97-AF65-F5344CB8AC3E}">
        <p14:creationId xmlns:p14="http://schemas.microsoft.com/office/powerpoint/2010/main" val="22769079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2" name="coin.wav"/>
          </p:stSnd>
        </p:sndAc>
      </p:transition>
    </mc:Choice>
    <mc:Fallback>
      <p:transition spd="slow">
        <p:fade/>
        <p:sndAc>
          <p:stSnd>
            <p:snd r:embed="rId2" name="coin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79142" y="200722"/>
            <a:ext cx="11307336" cy="6222380"/>
          </a:xfrm>
        </p:spPr>
        <p:txBody>
          <a:bodyPr>
            <a:normAutofit/>
          </a:bodyPr>
          <a:lstStyle/>
          <a:p>
            <a:pPr marL="0" indent="360000">
              <a:lnSpc>
                <a:spcPct val="110000"/>
              </a:lnSpc>
              <a:spcBef>
                <a:spcPts val="0"/>
              </a:spcBef>
              <a:buNone/>
            </a:pPr>
            <a:r>
              <a:rPr lang="th-TH" sz="3600" b="1" dirty="0">
                <a:solidFill>
                  <a:schemeClr val="bg1"/>
                </a:solidFill>
                <a:latin typeface="Aharoni" panose="02010803020104030203" pitchFamily="2" charset="-79"/>
              </a:rPr>
              <a:t>	</a:t>
            </a:r>
            <a:r>
              <a:rPr lang="th-TH" sz="36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	</a:t>
            </a:r>
            <a:r>
              <a:rPr lang="th-TH" sz="44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กล</a:t>
            </a:r>
            <a:r>
              <a:rPr lang="th-TH" sz="4400" b="1" dirty="0">
                <a:solidFill>
                  <a:schemeClr val="bg1"/>
                </a:solidFill>
                <a:latin typeface="Aharoni" panose="02010803020104030203" pitchFamily="2" charset="-79"/>
              </a:rPr>
              <a:t>สัทศาสตร์ </a:t>
            </a:r>
            <a:r>
              <a:rPr lang="en-US" sz="32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(</a:t>
            </a:r>
            <a:r>
              <a:rPr lang="en-US" sz="3200" b="1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Acoustic </a:t>
            </a:r>
            <a:r>
              <a:rPr lang="en-US" sz="32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Phonetics) </a:t>
            </a:r>
            <a:r>
              <a:rPr lang="th-TH" sz="3600" b="1" dirty="0">
                <a:solidFill>
                  <a:schemeClr val="bg1"/>
                </a:solidFill>
                <a:latin typeface="Aharoni" panose="02010803020104030203" pitchFamily="2" charset="-79"/>
              </a:rPr>
              <a:t>คือ การศึกษาลักษณะทางกายภาพของเสียงในภาษาว่า เสียงในภาษามีลักษณะของคลื่นอย่างไร มีความถี่อย่างไร โดยอาศัยเครื่องมือทางวิทยาศาสตร์ </a:t>
            </a:r>
            <a:r>
              <a:rPr lang="en-US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(</a:t>
            </a:r>
            <a:r>
              <a:rPr lang="en-US" b="1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Sound </a:t>
            </a:r>
            <a:r>
              <a:rPr lang="en-US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Spectrograph) </a:t>
            </a:r>
            <a:r>
              <a:rPr lang="th-TH" sz="3600" b="1" dirty="0">
                <a:solidFill>
                  <a:schemeClr val="bg1"/>
                </a:solidFill>
                <a:latin typeface="Aharoni" panose="02010803020104030203" pitchFamily="2" charset="-79"/>
              </a:rPr>
              <a:t>ช่วยในการวิเคราะห์เสียง จึงมีห้อง </a:t>
            </a:r>
            <a:r>
              <a:rPr lang="en-US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Sound Lab </a:t>
            </a:r>
            <a:r>
              <a:rPr lang="th-TH" sz="3600" b="1" dirty="0">
                <a:solidFill>
                  <a:schemeClr val="bg1"/>
                </a:solidFill>
                <a:latin typeface="Aharoni" panose="02010803020104030203" pitchFamily="2" charset="-79"/>
              </a:rPr>
              <a:t>สำหรับการศึกษาด้านเสียงของแต่ละภาษา ไดแก่</a:t>
            </a:r>
          </a:p>
          <a:p>
            <a:pPr marL="0" indent="360000">
              <a:lnSpc>
                <a:spcPct val="110000"/>
              </a:lnSpc>
              <a:spcBef>
                <a:spcPts val="0"/>
              </a:spcBef>
              <a:buNone/>
            </a:pPr>
            <a:r>
              <a:rPr lang="th-TH" sz="3600" b="1" dirty="0">
                <a:solidFill>
                  <a:schemeClr val="bg1"/>
                </a:solidFill>
                <a:latin typeface="Aharoni" panose="02010803020104030203" pitchFamily="2" charset="-79"/>
              </a:rPr>
              <a:t>1)	คลื่นเสียง</a:t>
            </a:r>
          </a:p>
          <a:p>
            <a:pPr marL="0" indent="360000">
              <a:lnSpc>
                <a:spcPct val="110000"/>
              </a:lnSpc>
              <a:spcBef>
                <a:spcPts val="0"/>
              </a:spcBef>
              <a:buNone/>
            </a:pPr>
            <a:r>
              <a:rPr lang="th-TH" sz="3600" b="1" dirty="0">
                <a:solidFill>
                  <a:schemeClr val="bg1"/>
                </a:solidFill>
                <a:latin typeface="Aharoni" panose="02010803020104030203" pitchFamily="2" charset="-79"/>
              </a:rPr>
              <a:t>2)	ความถี่</a:t>
            </a:r>
          </a:p>
          <a:p>
            <a:pPr marL="0" indent="360000">
              <a:lnSpc>
                <a:spcPct val="110000"/>
              </a:lnSpc>
              <a:spcBef>
                <a:spcPts val="0"/>
              </a:spcBef>
              <a:buNone/>
            </a:pPr>
            <a:r>
              <a:rPr lang="th-TH" sz="3600" b="1" dirty="0">
                <a:solidFill>
                  <a:schemeClr val="bg1"/>
                </a:solidFill>
                <a:latin typeface="Aharoni" panose="02010803020104030203" pitchFamily="2" charset="-79"/>
              </a:rPr>
              <a:t>3)	ความสั้น-ยาวของเสียง</a:t>
            </a:r>
          </a:p>
          <a:p>
            <a:pPr marL="0" indent="360000">
              <a:lnSpc>
                <a:spcPct val="110000"/>
              </a:lnSpc>
              <a:spcBef>
                <a:spcPts val="0"/>
              </a:spcBef>
              <a:buNone/>
            </a:pPr>
            <a:r>
              <a:rPr lang="th-TH" sz="3600" b="1" dirty="0">
                <a:solidFill>
                  <a:schemeClr val="bg1"/>
                </a:solidFill>
                <a:latin typeface="Aharoni" panose="02010803020104030203" pitchFamily="2" charset="-79"/>
              </a:rPr>
              <a:t>4)	ช่องว่างภายในปาก</a:t>
            </a:r>
          </a:p>
        </p:txBody>
      </p:sp>
    </p:spTree>
    <p:extLst>
      <p:ext uri="{BB962C8B-B14F-4D97-AF65-F5344CB8AC3E}">
        <p14:creationId xmlns:p14="http://schemas.microsoft.com/office/powerpoint/2010/main" val="19282891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2" name="coin.wav"/>
          </p:stSnd>
        </p:sndAc>
      </p:transition>
    </mc:Choice>
    <mc:Fallback>
      <p:transition spd="slow">
        <p:fade/>
        <p:sndAc>
          <p:stSnd>
            <p:snd r:embed="rId2" name="coin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78780" y="267628"/>
            <a:ext cx="11418849" cy="6244683"/>
          </a:xfrm>
        </p:spPr>
        <p:txBody>
          <a:bodyPr>
            <a:noAutofit/>
          </a:bodyPr>
          <a:lstStyle/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600" b="1" dirty="0">
                <a:solidFill>
                  <a:schemeClr val="bg1"/>
                </a:solidFill>
                <a:latin typeface="Aharoni" panose="02010803020104030203" pitchFamily="2" charset="-79"/>
              </a:rPr>
              <a:t> </a:t>
            </a:r>
            <a:r>
              <a:rPr lang="th-TH" sz="36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		</a:t>
            </a:r>
            <a:r>
              <a:rPr lang="th-TH" sz="40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โสต</a:t>
            </a:r>
            <a:r>
              <a:rPr lang="th-TH" sz="3600" b="1" dirty="0">
                <a:solidFill>
                  <a:schemeClr val="bg1"/>
                </a:solidFill>
                <a:latin typeface="Aharoni" panose="02010803020104030203" pitchFamily="2" charset="-79"/>
              </a:rPr>
              <a:t>สัทศาสตร์ </a:t>
            </a:r>
            <a:r>
              <a:rPr lang="en-US" sz="3600" b="1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(Auditory </a:t>
            </a:r>
            <a:r>
              <a:rPr lang="en-US" sz="36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Phonetics) </a:t>
            </a:r>
            <a:r>
              <a:rPr lang="th-TH" sz="3600" b="1" dirty="0">
                <a:solidFill>
                  <a:schemeClr val="bg1"/>
                </a:solidFill>
                <a:latin typeface="Aharoni" panose="02010803020104030203" pitchFamily="2" charset="-79"/>
              </a:rPr>
              <a:t>คือ การศึกษาเรื่องการรับรู้เสียงในภาษา ของผู้ฟัง สิ่งที่ต้องศึกษา คือ อวัยวะต่างๆ ที่เกี่ยวข้องกับการรับรู้ ได้แก่ หู อวัยวะต่างๆในหู ที่เกี่ยวข้องกับการได้ยิน สมองและอวัยวะต่างๆในสอง ประกอบด้วย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6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	1</a:t>
            </a:r>
            <a:r>
              <a:rPr lang="th-TH" sz="3600" b="1" dirty="0">
                <a:solidFill>
                  <a:schemeClr val="bg1"/>
                </a:solidFill>
                <a:latin typeface="Aharoni" panose="02010803020104030203" pitchFamily="2" charset="-79"/>
              </a:rPr>
              <a:t>)	อวัยวะในการรับฟัง คือ หู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6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		(</a:t>
            </a:r>
            <a:r>
              <a:rPr lang="th-TH" sz="3600" b="1" dirty="0">
                <a:solidFill>
                  <a:schemeClr val="bg1"/>
                </a:solidFill>
                <a:latin typeface="Aharoni" panose="02010803020104030203" pitchFamily="2" charset="-79"/>
              </a:rPr>
              <a:t>1)	หูชั้นนอก ประกอบด้วย ใบหู รูหู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6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		(</a:t>
            </a:r>
            <a:r>
              <a:rPr lang="th-TH" sz="3600" b="1" dirty="0">
                <a:solidFill>
                  <a:schemeClr val="bg1"/>
                </a:solidFill>
                <a:latin typeface="Aharoni" panose="02010803020104030203" pitchFamily="2" charset="-79"/>
              </a:rPr>
              <a:t>2)	หูชั้นกลาง ประกอบด้วย แก้วหู กระดูกนำเสียง 3 อัน คือ กระดูกค้อน กระดูก  ทั่ง และกระดูกโกลน</a:t>
            </a:r>
          </a:p>
          <a:p>
            <a:pPr marL="0" indent="360000">
              <a:lnSpc>
                <a:spcPct val="100000"/>
              </a:lnSpc>
              <a:spcBef>
                <a:spcPts val="0"/>
              </a:spcBef>
              <a:buNone/>
            </a:pPr>
            <a:r>
              <a:rPr lang="th-TH" sz="36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		(</a:t>
            </a:r>
            <a:r>
              <a:rPr lang="th-TH" sz="3600" b="1" dirty="0">
                <a:solidFill>
                  <a:schemeClr val="bg1"/>
                </a:solidFill>
                <a:latin typeface="Aharoni" panose="02010803020104030203" pitchFamily="2" charset="-79"/>
              </a:rPr>
              <a:t>3)	หูชั้นใน มี 2 ส่วน คือ ส่วนรับเสียง </a:t>
            </a:r>
            <a:r>
              <a:rPr lang="en-US" sz="2800" b="1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(Cochlea</a:t>
            </a:r>
            <a:r>
              <a:rPr lang="en-US" sz="28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) </a:t>
            </a:r>
            <a:r>
              <a:rPr lang="th-TH" sz="3600" b="1" dirty="0">
                <a:solidFill>
                  <a:schemeClr val="bg1"/>
                </a:solidFill>
                <a:latin typeface="Aharoni" panose="02010803020104030203" pitchFamily="2" charset="-79"/>
              </a:rPr>
              <a:t>และ ส่วนรับการทรงตัว คือ  </a:t>
            </a:r>
            <a:r>
              <a:rPr lang="en-US" sz="28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Semicircular Canal </a:t>
            </a:r>
            <a:r>
              <a:rPr lang="th-TH" sz="3600" b="1" dirty="0">
                <a:solidFill>
                  <a:schemeClr val="bg1"/>
                </a:solidFill>
                <a:latin typeface="Aharoni" panose="02010803020104030203" pitchFamily="2" charset="-79"/>
              </a:rPr>
              <a:t>และ </a:t>
            </a:r>
            <a:r>
              <a:rPr lang="en-US" sz="2800" b="1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Otolithic</a:t>
            </a:r>
            <a:r>
              <a:rPr lang="en-US" sz="28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Organ</a:t>
            </a:r>
            <a:r>
              <a:rPr lang="en-US" sz="36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th-TH" sz="3600" b="1" dirty="0">
                <a:solidFill>
                  <a:schemeClr val="bg1"/>
                </a:solidFill>
                <a:latin typeface="Aharoni" panose="02010803020104030203" pitchFamily="2" charset="-79"/>
              </a:rPr>
              <a:t>ภายใน </a:t>
            </a:r>
            <a:r>
              <a:rPr lang="en-US" sz="28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Cochlea</a:t>
            </a:r>
            <a:endParaRPr lang="th-TH" sz="2800" b="1" dirty="0">
              <a:solidFill>
                <a:schemeClr val="bg1"/>
              </a:solidFill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209999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2" name="coin.wav"/>
          </p:stSnd>
        </p:sndAc>
      </p:transition>
    </mc:Choice>
    <mc:Fallback>
      <p:transition spd="slow">
        <p:fade/>
        <p:sndAc>
          <p:stSnd>
            <p:snd r:embed="rId2" name="coin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97170" y="2514225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th-TH" sz="9600" b="1" dirty="0">
                <a:solidFill>
                  <a:schemeClr val="bg1"/>
                </a:solidFill>
                <a:latin typeface="Aharoni" panose="02010803020104030203" pitchFamily="2" charset="-79"/>
              </a:rPr>
              <a:t>อวัยวะที่เกี่ยวกับการออกเสียง</a:t>
            </a:r>
          </a:p>
        </p:txBody>
      </p:sp>
    </p:spTree>
    <p:extLst>
      <p:ext uri="{BB962C8B-B14F-4D97-AF65-F5344CB8AC3E}">
        <p14:creationId xmlns:p14="http://schemas.microsoft.com/office/powerpoint/2010/main" val="9671015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2" name="coin.wav"/>
          </p:stSnd>
        </p:sndAc>
      </p:transition>
    </mc:Choice>
    <mc:Fallback>
      <p:transition spd="slow">
        <p:fade/>
        <p:sndAc>
          <p:stSnd>
            <p:snd r:embed="rId2" name="coin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182058" y="339739"/>
            <a:ext cx="6977216" cy="875745"/>
          </a:xfrm>
        </p:spPr>
        <p:txBody>
          <a:bodyPr>
            <a:noAutofit/>
          </a:bodyPr>
          <a:lstStyle/>
          <a:p>
            <a:pPr algn="ctr"/>
            <a:r>
              <a:rPr lang="th-TH" sz="44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/>
            </a:r>
            <a:br>
              <a:rPr lang="th-TH" sz="4400" b="1" dirty="0" smtClean="0">
                <a:solidFill>
                  <a:schemeClr val="bg1"/>
                </a:solidFill>
                <a:latin typeface="Aharoni" panose="02010803020104030203" pitchFamily="2" charset="-79"/>
              </a:rPr>
            </a:br>
            <a:r>
              <a:rPr lang="th-TH" sz="44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อวัยวะ</a:t>
            </a:r>
            <a:r>
              <a:rPr lang="th-TH" sz="4400" b="1" dirty="0">
                <a:solidFill>
                  <a:schemeClr val="bg1"/>
                </a:solidFill>
                <a:latin typeface="Aharoni" panose="02010803020104030203" pitchFamily="2" charset="-79"/>
              </a:rPr>
              <a:t>ที่เกี่ยวกับการออกเสียง</a:t>
            </a:r>
            <a:br>
              <a:rPr lang="th-TH" sz="4400" b="1" dirty="0">
                <a:solidFill>
                  <a:schemeClr val="bg1"/>
                </a:solidFill>
                <a:latin typeface="Aharoni" panose="02010803020104030203" pitchFamily="2" charset="-79"/>
              </a:rPr>
            </a:br>
            <a:endParaRPr lang="th-TH" sz="4400" b="1" dirty="0">
              <a:solidFill>
                <a:schemeClr val="bg1"/>
              </a:solidFill>
              <a:latin typeface="Aharoni" panose="02010803020104030203" pitchFamily="2" charset="-79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24108" y="4516239"/>
            <a:ext cx="11073160" cy="21336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h-TH" sz="2800" b="1" dirty="0">
                <a:solidFill>
                  <a:schemeClr val="bg1"/>
                </a:solidFill>
                <a:latin typeface="Aharoni" panose="02010803020104030203" pitchFamily="2" charset="-79"/>
              </a:rPr>
              <a:t> 1. ริมฝีปากบน  </a:t>
            </a:r>
            <a:r>
              <a:rPr lang="th-TH" sz="28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 </a:t>
            </a:r>
            <a:r>
              <a:rPr lang="th-TH" sz="2800" b="1" dirty="0">
                <a:solidFill>
                  <a:schemeClr val="bg1"/>
                </a:solidFill>
                <a:latin typeface="Aharoni" panose="02010803020104030203" pitchFamily="2" charset="-79"/>
              </a:rPr>
              <a:t>2. ฟันบน           3. ปุ่มเหงือก         4. เพดานแข็ง      </a:t>
            </a:r>
            <a:r>
              <a:rPr lang="th-TH" sz="28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  </a:t>
            </a:r>
            <a:r>
              <a:rPr lang="th-TH" sz="2800" b="1" dirty="0">
                <a:solidFill>
                  <a:schemeClr val="bg1"/>
                </a:solidFill>
                <a:latin typeface="Aharoni" panose="02010803020104030203" pitchFamily="2" charset="-79"/>
              </a:rPr>
              <a:t>5. เพดานอ่อน      </a:t>
            </a:r>
            <a:endParaRPr lang="th-TH" sz="2800" b="1" dirty="0" smtClean="0">
              <a:solidFill>
                <a:schemeClr val="bg1"/>
              </a:solidFill>
              <a:latin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th-TH" sz="28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 6</a:t>
            </a:r>
            <a:r>
              <a:rPr lang="th-TH" sz="2800" b="1" dirty="0">
                <a:solidFill>
                  <a:schemeClr val="bg1"/>
                </a:solidFill>
                <a:latin typeface="Aharoni" panose="02010803020104030203" pitchFamily="2" charset="-79"/>
              </a:rPr>
              <a:t>. ลิ้นไก่      </a:t>
            </a:r>
            <a:r>
              <a:rPr lang="th-TH" sz="28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      7 </a:t>
            </a:r>
            <a:r>
              <a:rPr lang="th-TH" sz="2800" b="1" dirty="0">
                <a:solidFill>
                  <a:schemeClr val="bg1"/>
                </a:solidFill>
                <a:latin typeface="Aharoni" panose="02010803020104030203" pitchFamily="2" charset="-79"/>
              </a:rPr>
              <a:t>. ริมฝีปากล่าง </a:t>
            </a:r>
            <a:r>
              <a:rPr lang="th-TH" sz="28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8</a:t>
            </a:r>
            <a:r>
              <a:rPr lang="th-TH" sz="2800" b="1" dirty="0">
                <a:solidFill>
                  <a:schemeClr val="bg1"/>
                </a:solidFill>
                <a:latin typeface="Aharoni" panose="02010803020104030203" pitchFamily="2" charset="-79"/>
              </a:rPr>
              <a:t>. ฟันล่าง            </a:t>
            </a:r>
            <a:r>
              <a:rPr lang="th-TH" sz="28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 9</a:t>
            </a:r>
            <a:r>
              <a:rPr lang="th-TH" sz="2800" b="1" dirty="0">
                <a:solidFill>
                  <a:schemeClr val="bg1"/>
                </a:solidFill>
                <a:latin typeface="Aharoni" panose="02010803020104030203" pitchFamily="2" charset="-79"/>
              </a:rPr>
              <a:t>. ปลายลิ้น         </a:t>
            </a:r>
            <a:r>
              <a:rPr lang="th-TH" sz="28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 10</a:t>
            </a:r>
            <a:r>
              <a:rPr lang="th-TH" sz="2800" b="1" dirty="0">
                <a:solidFill>
                  <a:schemeClr val="bg1"/>
                </a:solidFill>
                <a:latin typeface="Aharoni" panose="02010803020104030203" pitchFamily="2" charset="-79"/>
              </a:rPr>
              <a:t>.    ลิ้นส่วนปลาย       </a:t>
            </a:r>
            <a:endParaRPr lang="th-TH" sz="2800" b="1" dirty="0" smtClean="0">
              <a:solidFill>
                <a:schemeClr val="bg1"/>
              </a:solidFill>
              <a:latin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th-TH" sz="28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11</a:t>
            </a:r>
            <a:r>
              <a:rPr lang="th-TH" sz="2800" b="1" dirty="0">
                <a:solidFill>
                  <a:schemeClr val="bg1"/>
                </a:solidFill>
                <a:latin typeface="Aharoni" panose="02010803020104030203" pitchFamily="2" charset="-79"/>
              </a:rPr>
              <a:t>. สิ้นส่วนหน้า       </a:t>
            </a:r>
            <a:r>
              <a:rPr lang="th-TH" sz="2800" b="1" dirty="0" smtClean="0">
                <a:solidFill>
                  <a:schemeClr val="bg1"/>
                </a:solidFill>
                <a:latin typeface="Aharoni" panose="02010803020104030203" pitchFamily="2" charset="-79"/>
              </a:rPr>
              <a:t> 12</a:t>
            </a:r>
            <a:r>
              <a:rPr lang="th-TH" sz="2800" b="1" dirty="0">
                <a:solidFill>
                  <a:schemeClr val="bg1"/>
                </a:solidFill>
                <a:latin typeface="Aharoni" panose="02010803020104030203" pitchFamily="2" charset="-79"/>
              </a:rPr>
              <a:t>. ลิ้นส่วนหลัง        13. โคนลิ้น</a:t>
            </a:r>
          </a:p>
        </p:txBody>
      </p:sp>
      <p:pic>
        <p:nvPicPr>
          <p:cNvPr id="4" name="Picture 2" descr="http://www.thaigoodview.com/files/u4799/Untitled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928" y="1293540"/>
            <a:ext cx="3836019" cy="3189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27519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2" name="coin.wav"/>
          </p:stSnd>
        </p:sndAc>
      </p:transition>
    </mc:Choice>
    <mc:Fallback>
      <p:transition spd="slow">
        <p:fade/>
        <p:sndAc>
          <p:stSnd>
            <p:snd r:embed="rId2" name="coin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797485" y="440102"/>
            <a:ext cx="6252387" cy="942653"/>
          </a:xfrm>
        </p:spPr>
        <p:txBody>
          <a:bodyPr/>
          <a:lstStyle/>
          <a:p>
            <a:pPr algn="ctr"/>
            <a:r>
              <a:rPr lang="th-TH" dirty="0">
                <a:solidFill>
                  <a:schemeClr val="bg1"/>
                </a:solidFill>
              </a:rPr>
              <a:t>วิธีการออกเสียง  ร   และ ควบกล้ำ  ร </a:t>
            </a:r>
          </a:p>
        </p:txBody>
      </p:sp>
      <p:pic>
        <p:nvPicPr>
          <p:cNvPr id="3074" name="Picture 3" descr="http://www.thaigoodview.com/files/u4799/Untitled-3_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427" y="1354069"/>
            <a:ext cx="244850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รูปภาพ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470" y="3233226"/>
            <a:ext cx="10794380" cy="1251338"/>
          </a:xfrm>
          <a:prstGeom prst="rect">
            <a:avLst/>
          </a:prstGeom>
        </p:spPr>
      </p:pic>
      <p:sp>
        <p:nvSpPr>
          <p:cNvPr id="6" name="สี่เหลี่ยมผืนผ้า 5"/>
          <p:cNvSpPr/>
          <p:nvPr/>
        </p:nvSpPr>
        <p:spPr>
          <a:xfrm>
            <a:off x="2531327" y="4521902"/>
            <a:ext cx="6869151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">
              <a:spcBef>
                <a:spcPts val="600"/>
              </a:spcBef>
              <a:spcAft>
                <a:spcPts val="600"/>
              </a:spcAft>
            </a:pPr>
            <a:r>
              <a:rPr lang="th-TH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ทดสอบออกเสียง  ร</a:t>
            </a:r>
            <a:r>
              <a:rPr lang="th-TH" b="1" u="sng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/>
            </a:r>
            <a:br>
              <a:rPr lang="th-TH" b="1" u="sng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</a:b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        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ริ้น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เรือน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รัว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รวง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รวง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ราก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ราด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ร้อง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ร้อน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 รำ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รีบ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โรง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โรค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เรือน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ร้าง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ร่วง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ร่อง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โรย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รัก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เรา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</a:t>
            </a:r>
            <a:endParaRPr lang="en-US" sz="1400" dirty="0">
              <a:solidFill>
                <a:srgbClr val="000000"/>
              </a:solidFill>
              <a:latin typeface="Tahoma" panose="020B0604030504040204" pitchFamily="34" charset="0"/>
              <a:ea typeface="Times New Roman" panose="02020603050405020304" pitchFamily="18" charset="0"/>
            </a:endParaRPr>
          </a:p>
          <a:p>
            <a:pPr indent="36195">
              <a:spcAft>
                <a:spcPts val="0"/>
              </a:spcAft>
            </a:pPr>
            <a:r>
              <a:rPr lang="th-TH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ทดสอบออกเสียงควบกล้ำ  ร</a:t>
            </a:r>
            <a:r>
              <a:rPr lang="th-TH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/>
            </a:r>
            <a:br>
              <a:rPr lang="th-TH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</a:b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        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เกรง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กรับ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 กริ่ง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กราบ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กรีด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กรุย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กรวย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กรอง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กร่อย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กริ๊ง</a:t>
            </a:r>
            <a:r>
              <a:rPr lang="th-TH" dirty="0" err="1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กร๊าง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กริ่งเกรง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กรอบแกรบ</a:t>
            </a:r>
            <a:r>
              <a:rPr lang="en-US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 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</a:rPr>
              <a:t> กราบ</a:t>
            </a:r>
            <a:endParaRPr lang="en-US" sz="1400" dirty="0">
              <a:solidFill>
                <a:srgbClr val="000000"/>
              </a:solidFill>
              <a:effectLst/>
              <a:latin typeface="Tahoma" panose="020B060403050404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5277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>
        <p15:prstTrans prst="fracture"/>
        <p:sndAc>
          <p:stSnd>
            <p:snd r:embed="rId2" name="coin.wav"/>
          </p:stSnd>
        </p:sndAc>
      </p:transition>
    </mc:Choice>
    <mc:Fallback>
      <p:transition spd="slow">
        <p:fade/>
        <p:sndAc>
          <p:stSnd>
            <p:snd r:embed="rId2" name="coin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วงจร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TM04033919[[fn=วงจร]]</Template>
  <TotalTime>75</TotalTime>
  <Words>1142</Words>
  <Application>Microsoft Office PowerPoint</Application>
  <PresentationFormat>แบบจอกว้าง</PresentationFormat>
  <Paragraphs>76</Paragraphs>
  <Slides>17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17</vt:i4>
      </vt:variant>
    </vt:vector>
  </HeadingPairs>
  <TitlesOfParts>
    <vt:vector size="26" baseType="lpstr">
      <vt:lpstr>Aharoni</vt:lpstr>
      <vt:lpstr>Angsana New</vt:lpstr>
      <vt:lpstr>Arial</vt:lpstr>
      <vt:lpstr>Cordia New</vt:lpstr>
      <vt:lpstr>Tahoma</vt:lpstr>
      <vt:lpstr>Times New Roman</vt:lpstr>
      <vt:lpstr>Trebuchet MS</vt:lpstr>
      <vt:lpstr>Tw Cen MT</vt:lpstr>
      <vt:lpstr>วงจร</vt:lpstr>
      <vt:lpstr> ความหมาย และสาขาสัทศาสตร์  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อวัยวะที่เกี่ยวกับการออกเสียง</vt:lpstr>
      <vt:lpstr> อวัยวะที่เกี่ยวกับการออกเสียง </vt:lpstr>
      <vt:lpstr>วิธีการออกเสียง  ร   และ ควบกล้ำ  ร </vt:lpstr>
      <vt:lpstr>วิธีการออกเสียงควบกล้ำ  ว </vt:lpstr>
      <vt:lpstr>วิธีการออกเสียง     จ</vt:lpstr>
      <vt:lpstr>วิธีการออกเสียง   ฉ  ช </vt:lpstr>
      <vt:lpstr>วิธีการออกเสียง     ซ  ศ  ษ  ส</vt:lpstr>
      <vt:lpstr>วิธีการออกเสียง  ถ   ท </vt:lpstr>
      <vt:lpstr>วิธีการออกเสียง     ผ    ฝ</vt:lpstr>
      <vt:lpstr>วิธีการออกเสียง  ง </vt:lpstr>
      <vt:lpstr>วิธีการออกเสียง     ฮ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ความหมาย และสาขาสัทศาสตร์</dc:title>
  <dc:creator>Samsung</dc:creator>
  <cp:lastModifiedBy>Samsung</cp:lastModifiedBy>
  <cp:revision>9</cp:revision>
  <dcterms:created xsi:type="dcterms:W3CDTF">2020-06-26T11:23:56Z</dcterms:created>
  <dcterms:modified xsi:type="dcterms:W3CDTF">2020-06-26T12:39:45Z</dcterms:modified>
</cp:coreProperties>
</file>