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9" r:id="rId14"/>
    <p:sldId id="270" r:id="rId15"/>
    <p:sldId id="271" r:id="rId16"/>
    <p:sldId id="268" r:id="rId17"/>
    <p:sldId id="272" r:id="rId18"/>
    <p:sldId id="273" r:id="rId19"/>
    <p:sldId id="274"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สไตล์สีปานกลาง 2 - เน้น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5" d="100"/>
          <a:sy n="75" d="100"/>
        </p:scale>
        <p:origin x="540"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สไลด์ชื่อเรื่อง">
    <p:spTree>
      <p:nvGrpSpPr>
        <p:cNvPr id="1" name=""/>
        <p:cNvGrpSpPr/>
        <p:nvPr/>
      </p:nvGrpSpPr>
      <p:grpSpPr>
        <a:xfrm>
          <a:off x="0" y="0"/>
          <a:ext cx="0" cy="0"/>
          <a:chOff x="0" y="0"/>
          <a:chExt cx="0" cy="0"/>
        </a:xfrm>
      </p:grpSpPr>
      <p:sp>
        <p:nvSpPr>
          <p:cNvPr id="2" name="ชื่อเรื่อง 1"/>
          <p:cNvSpPr>
            <a:spLocks noGrp="1"/>
          </p:cNvSpPr>
          <p:nvPr>
            <p:ph type="ctrTitle"/>
          </p:nvPr>
        </p:nvSpPr>
        <p:spPr>
          <a:xfrm>
            <a:off x="1524000" y="1122363"/>
            <a:ext cx="9144000" cy="2387600"/>
          </a:xfrm>
        </p:spPr>
        <p:txBody>
          <a:bodyPr anchor="b"/>
          <a:lstStyle>
            <a:lvl1pPr algn="ctr">
              <a:defRPr sz="6000"/>
            </a:lvl1pPr>
          </a:lstStyle>
          <a:p>
            <a:r>
              <a:rPr lang="th-TH" smtClean="0"/>
              <a:t>คลิกเพื่อแก้ไขสไตล์ชื่อเรื่องต้นแบบ</a:t>
            </a:r>
            <a:endParaRPr lang="en-US"/>
          </a:p>
        </p:txBody>
      </p:sp>
      <p:sp>
        <p:nvSpPr>
          <p:cNvPr id="3" name="ชื่อเรื่องรอง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h-TH" smtClean="0"/>
              <a:t>คลิกเพื่อแก้ไขสไตล์ชื่อเรื่องรองต้นแบบ</a:t>
            </a:r>
            <a:endParaRPr lang="en-US"/>
          </a:p>
        </p:txBody>
      </p:sp>
      <p:sp>
        <p:nvSpPr>
          <p:cNvPr id="4" name="ตัวแทนวันที่ 3"/>
          <p:cNvSpPr>
            <a:spLocks noGrp="1"/>
          </p:cNvSpPr>
          <p:nvPr>
            <p:ph type="dt" sz="half" idx="10"/>
          </p:nvPr>
        </p:nvSpPr>
        <p:spPr/>
        <p:txBody>
          <a:bodyPr/>
          <a:lstStyle/>
          <a:p>
            <a:fld id="{40C65295-1A5D-42B4-B580-39283AA37D58}" type="datetimeFigureOut">
              <a:rPr lang="en-US" smtClean="0"/>
              <a:t>9/1/2018</a:t>
            </a:fld>
            <a:endParaRPr lang="en-US"/>
          </a:p>
        </p:txBody>
      </p:sp>
      <p:sp>
        <p:nvSpPr>
          <p:cNvPr id="5" name="ตัวแทนท้ายกระดาษ 4"/>
          <p:cNvSpPr>
            <a:spLocks noGrp="1"/>
          </p:cNvSpPr>
          <p:nvPr>
            <p:ph type="ftr" sz="quarter" idx="11"/>
          </p:nvPr>
        </p:nvSpPr>
        <p:spPr/>
        <p:txBody>
          <a:bodyPr/>
          <a:lstStyle/>
          <a:p>
            <a:endParaRPr lang="en-US"/>
          </a:p>
        </p:txBody>
      </p:sp>
      <p:sp>
        <p:nvSpPr>
          <p:cNvPr id="6" name="ตัวแทนหมายเลขสไลด์ 5"/>
          <p:cNvSpPr>
            <a:spLocks noGrp="1"/>
          </p:cNvSpPr>
          <p:nvPr>
            <p:ph type="sldNum" sz="quarter" idx="12"/>
          </p:nvPr>
        </p:nvSpPr>
        <p:spPr/>
        <p:txBody>
          <a:bodyPr/>
          <a:lstStyle/>
          <a:p>
            <a:fld id="{4CD4E615-9E60-472B-903D-E28EBAED310A}" type="slidenum">
              <a:rPr lang="en-US" smtClean="0"/>
              <a:t>‹#›</a:t>
            </a:fld>
            <a:endParaRPr lang="en-US"/>
          </a:p>
        </p:txBody>
      </p:sp>
    </p:spTree>
    <p:extLst>
      <p:ext uri="{BB962C8B-B14F-4D97-AF65-F5344CB8AC3E}">
        <p14:creationId xmlns:p14="http://schemas.microsoft.com/office/powerpoint/2010/main" val="18597298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ชื่อเรื่องและข้อความแนวตั้ง">
    <p:spTree>
      <p:nvGrpSpPr>
        <p:cNvPr id="1" name=""/>
        <p:cNvGrpSpPr/>
        <p:nvPr/>
      </p:nvGrpSpPr>
      <p:grpSpPr>
        <a:xfrm>
          <a:off x="0" y="0"/>
          <a:ext cx="0" cy="0"/>
          <a:chOff x="0" y="0"/>
          <a:chExt cx="0" cy="0"/>
        </a:xfrm>
      </p:grpSpPr>
      <p:sp>
        <p:nvSpPr>
          <p:cNvPr id="2" name="ชื่อเรื่อง 1"/>
          <p:cNvSpPr>
            <a:spLocks noGrp="1"/>
          </p:cNvSpPr>
          <p:nvPr>
            <p:ph type="title"/>
          </p:nvPr>
        </p:nvSpPr>
        <p:spPr/>
        <p:txBody>
          <a:bodyPr/>
          <a:lstStyle/>
          <a:p>
            <a:r>
              <a:rPr lang="th-TH" smtClean="0"/>
              <a:t>คลิกเพื่อแก้ไขสไตล์ชื่อเรื่องต้นแบบ</a:t>
            </a:r>
            <a:endParaRPr lang="en-US"/>
          </a:p>
        </p:txBody>
      </p:sp>
      <p:sp>
        <p:nvSpPr>
          <p:cNvPr id="3" name="ตัวแทนข้อความแนวตั้ง 2"/>
          <p:cNvSpPr>
            <a:spLocks noGrp="1"/>
          </p:cNvSpPr>
          <p:nvPr>
            <p:ph type="body" orient="vert" idx="1"/>
          </p:nvPr>
        </p:nvSpPr>
        <p:spPr/>
        <p:txBody>
          <a:bodyPr vert="eaVert"/>
          <a:lstStyle/>
          <a:p>
            <a:pPr lvl="0"/>
            <a:r>
              <a:rPr lang="th-TH" smtClean="0"/>
              <a:t>คลิกเพื่อแก้ไขสไตล์ของข้อความต้นแบบ</a:t>
            </a:r>
          </a:p>
          <a:p>
            <a:pPr lvl="1"/>
            <a:r>
              <a:rPr lang="th-TH" smtClean="0"/>
              <a:t>ระดับที่สอง</a:t>
            </a:r>
          </a:p>
          <a:p>
            <a:pPr lvl="2"/>
            <a:r>
              <a:rPr lang="th-TH" smtClean="0"/>
              <a:t>ระดับที่สาม</a:t>
            </a:r>
          </a:p>
          <a:p>
            <a:pPr lvl="3"/>
            <a:r>
              <a:rPr lang="th-TH" smtClean="0"/>
              <a:t>ระดับที่สี่</a:t>
            </a:r>
          </a:p>
          <a:p>
            <a:pPr lvl="4"/>
            <a:r>
              <a:rPr lang="th-TH" smtClean="0"/>
              <a:t>ระดับที่ห้า</a:t>
            </a:r>
            <a:endParaRPr lang="en-US"/>
          </a:p>
        </p:txBody>
      </p:sp>
      <p:sp>
        <p:nvSpPr>
          <p:cNvPr id="4" name="ตัวแทนวันที่ 3"/>
          <p:cNvSpPr>
            <a:spLocks noGrp="1"/>
          </p:cNvSpPr>
          <p:nvPr>
            <p:ph type="dt" sz="half" idx="10"/>
          </p:nvPr>
        </p:nvSpPr>
        <p:spPr/>
        <p:txBody>
          <a:bodyPr/>
          <a:lstStyle/>
          <a:p>
            <a:fld id="{40C65295-1A5D-42B4-B580-39283AA37D58}" type="datetimeFigureOut">
              <a:rPr lang="en-US" smtClean="0"/>
              <a:t>9/1/2018</a:t>
            </a:fld>
            <a:endParaRPr lang="en-US"/>
          </a:p>
        </p:txBody>
      </p:sp>
      <p:sp>
        <p:nvSpPr>
          <p:cNvPr id="5" name="ตัวแทนท้ายกระดาษ 4"/>
          <p:cNvSpPr>
            <a:spLocks noGrp="1"/>
          </p:cNvSpPr>
          <p:nvPr>
            <p:ph type="ftr" sz="quarter" idx="11"/>
          </p:nvPr>
        </p:nvSpPr>
        <p:spPr/>
        <p:txBody>
          <a:bodyPr/>
          <a:lstStyle/>
          <a:p>
            <a:endParaRPr lang="en-US"/>
          </a:p>
        </p:txBody>
      </p:sp>
      <p:sp>
        <p:nvSpPr>
          <p:cNvPr id="6" name="ตัวแทนหมายเลขสไลด์ 5"/>
          <p:cNvSpPr>
            <a:spLocks noGrp="1"/>
          </p:cNvSpPr>
          <p:nvPr>
            <p:ph type="sldNum" sz="quarter" idx="12"/>
          </p:nvPr>
        </p:nvSpPr>
        <p:spPr/>
        <p:txBody>
          <a:bodyPr/>
          <a:lstStyle/>
          <a:p>
            <a:fld id="{4CD4E615-9E60-472B-903D-E28EBAED310A}" type="slidenum">
              <a:rPr lang="en-US" smtClean="0"/>
              <a:t>‹#›</a:t>
            </a:fld>
            <a:endParaRPr lang="en-US"/>
          </a:p>
        </p:txBody>
      </p:sp>
    </p:spTree>
    <p:extLst>
      <p:ext uri="{BB962C8B-B14F-4D97-AF65-F5344CB8AC3E}">
        <p14:creationId xmlns:p14="http://schemas.microsoft.com/office/powerpoint/2010/main" val="19033469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ข้อความและชื่อเรื่องแนวตั้ง">
    <p:spTree>
      <p:nvGrpSpPr>
        <p:cNvPr id="1" name=""/>
        <p:cNvGrpSpPr/>
        <p:nvPr/>
      </p:nvGrpSpPr>
      <p:grpSpPr>
        <a:xfrm>
          <a:off x="0" y="0"/>
          <a:ext cx="0" cy="0"/>
          <a:chOff x="0" y="0"/>
          <a:chExt cx="0" cy="0"/>
        </a:xfrm>
      </p:grpSpPr>
      <p:sp>
        <p:nvSpPr>
          <p:cNvPr id="2" name="ชื่อเรื่องแนวตั้ง 1"/>
          <p:cNvSpPr>
            <a:spLocks noGrp="1"/>
          </p:cNvSpPr>
          <p:nvPr>
            <p:ph type="title" orient="vert"/>
          </p:nvPr>
        </p:nvSpPr>
        <p:spPr>
          <a:xfrm>
            <a:off x="8724900" y="365125"/>
            <a:ext cx="2628900" cy="5811838"/>
          </a:xfrm>
        </p:spPr>
        <p:txBody>
          <a:bodyPr vert="eaVert"/>
          <a:lstStyle/>
          <a:p>
            <a:r>
              <a:rPr lang="th-TH" smtClean="0"/>
              <a:t>คลิกเพื่อแก้ไขสไตล์ชื่อเรื่องต้นแบบ</a:t>
            </a:r>
            <a:endParaRPr lang="en-US"/>
          </a:p>
        </p:txBody>
      </p:sp>
      <p:sp>
        <p:nvSpPr>
          <p:cNvPr id="3" name="ตัวแทนข้อความแนวตั้ง 2"/>
          <p:cNvSpPr>
            <a:spLocks noGrp="1"/>
          </p:cNvSpPr>
          <p:nvPr>
            <p:ph type="body" orient="vert" idx="1"/>
          </p:nvPr>
        </p:nvSpPr>
        <p:spPr>
          <a:xfrm>
            <a:off x="838200" y="365125"/>
            <a:ext cx="7734300" cy="5811838"/>
          </a:xfrm>
        </p:spPr>
        <p:txBody>
          <a:bodyPr vert="eaVert"/>
          <a:lstStyle/>
          <a:p>
            <a:pPr lvl="0"/>
            <a:r>
              <a:rPr lang="th-TH" smtClean="0"/>
              <a:t>คลิกเพื่อแก้ไขสไตล์ของข้อความต้นแบบ</a:t>
            </a:r>
          </a:p>
          <a:p>
            <a:pPr lvl="1"/>
            <a:r>
              <a:rPr lang="th-TH" smtClean="0"/>
              <a:t>ระดับที่สอง</a:t>
            </a:r>
          </a:p>
          <a:p>
            <a:pPr lvl="2"/>
            <a:r>
              <a:rPr lang="th-TH" smtClean="0"/>
              <a:t>ระดับที่สาม</a:t>
            </a:r>
          </a:p>
          <a:p>
            <a:pPr lvl="3"/>
            <a:r>
              <a:rPr lang="th-TH" smtClean="0"/>
              <a:t>ระดับที่สี่</a:t>
            </a:r>
          </a:p>
          <a:p>
            <a:pPr lvl="4"/>
            <a:r>
              <a:rPr lang="th-TH" smtClean="0"/>
              <a:t>ระดับที่ห้า</a:t>
            </a:r>
            <a:endParaRPr lang="en-US"/>
          </a:p>
        </p:txBody>
      </p:sp>
      <p:sp>
        <p:nvSpPr>
          <p:cNvPr id="4" name="ตัวแทนวันที่ 3"/>
          <p:cNvSpPr>
            <a:spLocks noGrp="1"/>
          </p:cNvSpPr>
          <p:nvPr>
            <p:ph type="dt" sz="half" idx="10"/>
          </p:nvPr>
        </p:nvSpPr>
        <p:spPr/>
        <p:txBody>
          <a:bodyPr/>
          <a:lstStyle/>
          <a:p>
            <a:fld id="{40C65295-1A5D-42B4-B580-39283AA37D58}" type="datetimeFigureOut">
              <a:rPr lang="en-US" smtClean="0"/>
              <a:t>9/1/2018</a:t>
            </a:fld>
            <a:endParaRPr lang="en-US"/>
          </a:p>
        </p:txBody>
      </p:sp>
      <p:sp>
        <p:nvSpPr>
          <p:cNvPr id="5" name="ตัวแทนท้ายกระดาษ 4"/>
          <p:cNvSpPr>
            <a:spLocks noGrp="1"/>
          </p:cNvSpPr>
          <p:nvPr>
            <p:ph type="ftr" sz="quarter" idx="11"/>
          </p:nvPr>
        </p:nvSpPr>
        <p:spPr/>
        <p:txBody>
          <a:bodyPr/>
          <a:lstStyle/>
          <a:p>
            <a:endParaRPr lang="en-US"/>
          </a:p>
        </p:txBody>
      </p:sp>
      <p:sp>
        <p:nvSpPr>
          <p:cNvPr id="6" name="ตัวแทนหมายเลขสไลด์ 5"/>
          <p:cNvSpPr>
            <a:spLocks noGrp="1"/>
          </p:cNvSpPr>
          <p:nvPr>
            <p:ph type="sldNum" sz="quarter" idx="12"/>
          </p:nvPr>
        </p:nvSpPr>
        <p:spPr/>
        <p:txBody>
          <a:bodyPr/>
          <a:lstStyle/>
          <a:p>
            <a:fld id="{4CD4E615-9E60-472B-903D-E28EBAED310A}" type="slidenum">
              <a:rPr lang="en-US" smtClean="0"/>
              <a:t>‹#›</a:t>
            </a:fld>
            <a:endParaRPr lang="en-US"/>
          </a:p>
        </p:txBody>
      </p:sp>
    </p:spTree>
    <p:extLst>
      <p:ext uri="{BB962C8B-B14F-4D97-AF65-F5344CB8AC3E}">
        <p14:creationId xmlns:p14="http://schemas.microsoft.com/office/powerpoint/2010/main" val="3480620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ชื่อเรื่องและเนื้อหา">
    <p:spTree>
      <p:nvGrpSpPr>
        <p:cNvPr id="1" name=""/>
        <p:cNvGrpSpPr/>
        <p:nvPr/>
      </p:nvGrpSpPr>
      <p:grpSpPr>
        <a:xfrm>
          <a:off x="0" y="0"/>
          <a:ext cx="0" cy="0"/>
          <a:chOff x="0" y="0"/>
          <a:chExt cx="0" cy="0"/>
        </a:xfrm>
      </p:grpSpPr>
      <p:sp>
        <p:nvSpPr>
          <p:cNvPr id="2" name="ชื่อเรื่อง 1"/>
          <p:cNvSpPr>
            <a:spLocks noGrp="1"/>
          </p:cNvSpPr>
          <p:nvPr>
            <p:ph type="title"/>
          </p:nvPr>
        </p:nvSpPr>
        <p:spPr/>
        <p:txBody>
          <a:bodyPr/>
          <a:lstStyle/>
          <a:p>
            <a:r>
              <a:rPr lang="th-TH" smtClean="0"/>
              <a:t>คลิกเพื่อแก้ไขสไตล์ชื่อเรื่องต้นแบบ</a:t>
            </a:r>
            <a:endParaRPr lang="en-US"/>
          </a:p>
        </p:txBody>
      </p:sp>
      <p:sp>
        <p:nvSpPr>
          <p:cNvPr id="3" name="ตัวแทนเนื้อหา 2"/>
          <p:cNvSpPr>
            <a:spLocks noGrp="1"/>
          </p:cNvSpPr>
          <p:nvPr>
            <p:ph idx="1"/>
          </p:nvPr>
        </p:nvSpPr>
        <p:spPr/>
        <p:txBody>
          <a:bodyPr/>
          <a:lstStyle/>
          <a:p>
            <a:pPr lvl="0"/>
            <a:r>
              <a:rPr lang="th-TH" smtClean="0"/>
              <a:t>คลิกเพื่อแก้ไขสไตล์ของข้อความต้นแบบ</a:t>
            </a:r>
          </a:p>
          <a:p>
            <a:pPr lvl="1"/>
            <a:r>
              <a:rPr lang="th-TH" smtClean="0"/>
              <a:t>ระดับที่สอง</a:t>
            </a:r>
          </a:p>
          <a:p>
            <a:pPr lvl="2"/>
            <a:r>
              <a:rPr lang="th-TH" smtClean="0"/>
              <a:t>ระดับที่สาม</a:t>
            </a:r>
          </a:p>
          <a:p>
            <a:pPr lvl="3"/>
            <a:r>
              <a:rPr lang="th-TH" smtClean="0"/>
              <a:t>ระดับที่สี่</a:t>
            </a:r>
          </a:p>
          <a:p>
            <a:pPr lvl="4"/>
            <a:r>
              <a:rPr lang="th-TH" smtClean="0"/>
              <a:t>ระดับที่ห้า</a:t>
            </a:r>
            <a:endParaRPr lang="en-US"/>
          </a:p>
        </p:txBody>
      </p:sp>
      <p:sp>
        <p:nvSpPr>
          <p:cNvPr id="4" name="ตัวแทนวันที่ 3"/>
          <p:cNvSpPr>
            <a:spLocks noGrp="1"/>
          </p:cNvSpPr>
          <p:nvPr>
            <p:ph type="dt" sz="half" idx="10"/>
          </p:nvPr>
        </p:nvSpPr>
        <p:spPr/>
        <p:txBody>
          <a:bodyPr/>
          <a:lstStyle/>
          <a:p>
            <a:fld id="{40C65295-1A5D-42B4-B580-39283AA37D58}" type="datetimeFigureOut">
              <a:rPr lang="en-US" smtClean="0"/>
              <a:t>9/1/2018</a:t>
            </a:fld>
            <a:endParaRPr lang="en-US"/>
          </a:p>
        </p:txBody>
      </p:sp>
      <p:sp>
        <p:nvSpPr>
          <p:cNvPr id="5" name="ตัวแทนท้ายกระดาษ 4"/>
          <p:cNvSpPr>
            <a:spLocks noGrp="1"/>
          </p:cNvSpPr>
          <p:nvPr>
            <p:ph type="ftr" sz="quarter" idx="11"/>
          </p:nvPr>
        </p:nvSpPr>
        <p:spPr/>
        <p:txBody>
          <a:bodyPr/>
          <a:lstStyle/>
          <a:p>
            <a:endParaRPr lang="en-US"/>
          </a:p>
        </p:txBody>
      </p:sp>
      <p:sp>
        <p:nvSpPr>
          <p:cNvPr id="6" name="ตัวแทนหมายเลขสไลด์ 5"/>
          <p:cNvSpPr>
            <a:spLocks noGrp="1"/>
          </p:cNvSpPr>
          <p:nvPr>
            <p:ph type="sldNum" sz="quarter" idx="12"/>
          </p:nvPr>
        </p:nvSpPr>
        <p:spPr/>
        <p:txBody>
          <a:bodyPr/>
          <a:lstStyle/>
          <a:p>
            <a:fld id="{4CD4E615-9E60-472B-903D-E28EBAED310A}" type="slidenum">
              <a:rPr lang="en-US" smtClean="0"/>
              <a:t>‹#›</a:t>
            </a:fld>
            <a:endParaRPr lang="en-US"/>
          </a:p>
        </p:txBody>
      </p:sp>
    </p:spTree>
    <p:extLst>
      <p:ext uri="{BB962C8B-B14F-4D97-AF65-F5344CB8AC3E}">
        <p14:creationId xmlns:p14="http://schemas.microsoft.com/office/powerpoint/2010/main" val="32406664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ส่วนหัวของส่วน">
    <p:spTree>
      <p:nvGrpSpPr>
        <p:cNvPr id="1" name=""/>
        <p:cNvGrpSpPr/>
        <p:nvPr/>
      </p:nvGrpSpPr>
      <p:grpSpPr>
        <a:xfrm>
          <a:off x="0" y="0"/>
          <a:ext cx="0" cy="0"/>
          <a:chOff x="0" y="0"/>
          <a:chExt cx="0" cy="0"/>
        </a:xfrm>
      </p:grpSpPr>
      <p:sp>
        <p:nvSpPr>
          <p:cNvPr id="2" name="ชื่อเรื่อง 1"/>
          <p:cNvSpPr>
            <a:spLocks noGrp="1"/>
          </p:cNvSpPr>
          <p:nvPr>
            <p:ph type="title"/>
          </p:nvPr>
        </p:nvSpPr>
        <p:spPr>
          <a:xfrm>
            <a:off x="831850" y="1709738"/>
            <a:ext cx="10515600" cy="2852737"/>
          </a:xfrm>
        </p:spPr>
        <p:txBody>
          <a:bodyPr anchor="b"/>
          <a:lstStyle>
            <a:lvl1pPr>
              <a:defRPr sz="6000"/>
            </a:lvl1pPr>
          </a:lstStyle>
          <a:p>
            <a:r>
              <a:rPr lang="th-TH" smtClean="0"/>
              <a:t>คลิกเพื่อแก้ไขสไตล์ชื่อเรื่องต้นแบบ</a:t>
            </a:r>
            <a:endParaRPr lang="en-US"/>
          </a:p>
        </p:txBody>
      </p:sp>
      <p:sp>
        <p:nvSpPr>
          <p:cNvPr id="3" name="ตัวแทนข้อความ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h-TH" smtClean="0"/>
              <a:t>คลิกเพื่อแก้ไขสไตล์ของข้อความต้นแบบ</a:t>
            </a:r>
          </a:p>
        </p:txBody>
      </p:sp>
      <p:sp>
        <p:nvSpPr>
          <p:cNvPr id="4" name="ตัวแทนวันที่ 3"/>
          <p:cNvSpPr>
            <a:spLocks noGrp="1"/>
          </p:cNvSpPr>
          <p:nvPr>
            <p:ph type="dt" sz="half" idx="10"/>
          </p:nvPr>
        </p:nvSpPr>
        <p:spPr/>
        <p:txBody>
          <a:bodyPr/>
          <a:lstStyle/>
          <a:p>
            <a:fld id="{40C65295-1A5D-42B4-B580-39283AA37D58}" type="datetimeFigureOut">
              <a:rPr lang="en-US" smtClean="0"/>
              <a:t>9/1/2018</a:t>
            </a:fld>
            <a:endParaRPr lang="en-US"/>
          </a:p>
        </p:txBody>
      </p:sp>
      <p:sp>
        <p:nvSpPr>
          <p:cNvPr id="5" name="ตัวแทนท้ายกระดาษ 4"/>
          <p:cNvSpPr>
            <a:spLocks noGrp="1"/>
          </p:cNvSpPr>
          <p:nvPr>
            <p:ph type="ftr" sz="quarter" idx="11"/>
          </p:nvPr>
        </p:nvSpPr>
        <p:spPr/>
        <p:txBody>
          <a:bodyPr/>
          <a:lstStyle/>
          <a:p>
            <a:endParaRPr lang="en-US"/>
          </a:p>
        </p:txBody>
      </p:sp>
      <p:sp>
        <p:nvSpPr>
          <p:cNvPr id="6" name="ตัวแทนหมายเลขสไลด์ 5"/>
          <p:cNvSpPr>
            <a:spLocks noGrp="1"/>
          </p:cNvSpPr>
          <p:nvPr>
            <p:ph type="sldNum" sz="quarter" idx="12"/>
          </p:nvPr>
        </p:nvSpPr>
        <p:spPr/>
        <p:txBody>
          <a:bodyPr/>
          <a:lstStyle/>
          <a:p>
            <a:fld id="{4CD4E615-9E60-472B-903D-E28EBAED310A}" type="slidenum">
              <a:rPr lang="en-US" smtClean="0"/>
              <a:t>‹#›</a:t>
            </a:fld>
            <a:endParaRPr lang="en-US"/>
          </a:p>
        </p:txBody>
      </p:sp>
    </p:spTree>
    <p:extLst>
      <p:ext uri="{BB962C8B-B14F-4D97-AF65-F5344CB8AC3E}">
        <p14:creationId xmlns:p14="http://schemas.microsoft.com/office/powerpoint/2010/main" val="17357649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เนื้อหา 2 ส่วน">
    <p:spTree>
      <p:nvGrpSpPr>
        <p:cNvPr id="1" name=""/>
        <p:cNvGrpSpPr/>
        <p:nvPr/>
      </p:nvGrpSpPr>
      <p:grpSpPr>
        <a:xfrm>
          <a:off x="0" y="0"/>
          <a:ext cx="0" cy="0"/>
          <a:chOff x="0" y="0"/>
          <a:chExt cx="0" cy="0"/>
        </a:xfrm>
      </p:grpSpPr>
      <p:sp>
        <p:nvSpPr>
          <p:cNvPr id="2" name="ชื่อเรื่อง 1"/>
          <p:cNvSpPr>
            <a:spLocks noGrp="1"/>
          </p:cNvSpPr>
          <p:nvPr>
            <p:ph type="title"/>
          </p:nvPr>
        </p:nvSpPr>
        <p:spPr/>
        <p:txBody>
          <a:bodyPr/>
          <a:lstStyle/>
          <a:p>
            <a:r>
              <a:rPr lang="th-TH" smtClean="0"/>
              <a:t>คลิกเพื่อแก้ไขสไตล์ชื่อเรื่องต้นแบบ</a:t>
            </a:r>
            <a:endParaRPr lang="en-US"/>
          </a:p>
        </p:txBody>
      </p:sp>
      <p:sp>
        <p:nvSpPr>
          <p:cNvPr id="3" name="ตัวแทนเนื้อหา 2"/>
          <p:cNvSpPr>
            <a:spLocks noGrp="1"/>
          </p:cNvSpPr>
          <p:nvPr>
            <p:ph sz="half" idx="1"/>
          </p:nvPr>
        </p:nvSpPr>
        <p:spPr>
          <a:xfrm>
            <a:off x="838200" y="1825625"/>
            <a:ext cx="5181600" cy="4351338"/>
          </a:xfrm>
        </p:spPr>
        <p:txBody>
          <a:bodyPr/>
          <a:lstStyle/>
          <a:p>
            <a:pPr lvl="0"/>
            <a:r>
              <a:rPr lang="th-TH" smtClean="0"/>
              <a:t>คลิกเพื่อแก้ไขสไตล์ของข้อความต้นแบบ</a:t>
            </a:r>
          </a:p>
          <a:p>
            <a:pPr lvl="1"/>
            <a:r>
              <a:rPr lang="th-TH" smtClean="0"/>
              <a:t>ระดับที่สอง</a:t>
            </a:r>
          </a:p>
          <a:p>
            <a:pPr lvl="2"/>
            <a:r>
              <a:rPr lang="th-TH" smtClean="0"/>
              <a:t>ระดับที่สาม</a:t>
            </a:r>
          </a:p>
          <a:p>
            <a:pPr lvl="3"/>
            <a:r>
              <a:rPr lang="th-TH" smtClean="0"/>
              <a:t>ระดับที่สี่</a:t>
            </a:r>
          </a:p>
          <a:p>
            <a:pPr lvl="4"/>
            <a:r>
              <a:rPr lang="th-TH" smtClean="0"/>
              <a:t>ระดับที่ห้า</a:t>
            </a:r>
            <a:endParaRPr lang="en-US"/>
          </a:p>
        </p:txBody>
      </p:sp>
      <p:sp>
        <p:nvSpPr>
          <p:cNvPr id="4" name="ตัวแทนเนื้อหา 3"/>
          <p:cNvSpPr>
            <a:spLocks noGrp="1"/>
          </p:cNvSpPr>
          <p:nvPr>
            <p:ph sz="half" idx="2"/>
          </p:nvPr>
        </p:nvSpPr>
        <p:spPr>
          <a:xfrm>
            <a:off x="6172200" y="1825625"/>
            <a:ext cx="5181600" cy="4351338"/>
          </a:xfrm>
        </p:spPr>
        <p:txBody>
          <a:bodyPr/>
          <a:lstStyle/>
          <a:p>
            <a:pPr lvl="0"/>
            <a:r>
              <a:rPr lang="th-TH" smtClean="0"/>
              <a:t>คลิกเพื่อแก้ไขสไตล์ของข้อความต้นแบบ</a:t>
            </a:r>
          </a:p>
          <a:p>
            <a:pPr lvl="1"/>
            <a:r>
              <a:rPr lang="th-TH" smtClean="0"/>
              <a:t>ระดับที่สอง</a:t>
            </a:r>
          </a:p>
          <a:p>
            <a:pPr lvl="2"/>
            <a:r>
              <a:rPr lang="th-TH" smtClean="0"/>
              <a:t>ระดับที่สาม</a:t>
            </a:r>
          </a:p>
          <a:p>
            <a:pPr lvl="3"/>
            <a:r>
              <a:rPr lang="th-TH" smtClean="0"/>
              <a:t>ระดับที่สี่</a:t>
            </a:r>
          </a:p>
          <a:p>
            <a:pPr lvl="4"/>
            <a:r>
              <a:rPr lang="th-TH" smtClean="0"/>
              <a:t>ระดับที่ห้า</a:t>
            </a:r>
            <a:endParaRPr lang="en-US"/>
          </a:p>
        </p:txBody>
      </p:sp>
      <p:sp>
        <p:nvSpPr>
          <p:cNvPr id="5" name="ตัวแทนวันที่ 4"/>
          <p:cNvSpPr>
            <a:spLocks noGrp="1"/>
          </p:cNvSpPr>
          <p:nvPr>
            <p:ph type="dt" sz="half" idx="10"/>
          </p:nvPr>
        </p:nvSpPr>
        <p:spPr/>
        <p:txBody>
          <a:bodyPr/>
          <a:lstStyle/>
          <a:p>
            <a:fld id="{40C65295-1A5D-42B4-B580-39283AA37D58}" type="datetimeFigureOut">
              <a:rPr lang="en-US" smtClean="0"/>
              <a:t>9/1/2018</a:t>
            </a:fld>
            <a:endParaRPr lang="en-US"/>
          </a:p>
        </p:txBody>
      </p:sp>
      <p:sp>
        <p:nvSpPr>
          <p:cNvPr id="6" name="ตัวแทนท้ายกระดาษ 5"/>
          <p:cNvSpPr>
            <a:spLocks noGrp="1"/>
          </p:cNvSpPr>
          <p:nvPr>
            <p:ph type="ftr" sz="quarter" idx="11"/>
          </p:nvPr>
        </p:nvSpPr>
        <p:spPr/>
        <p:txBody>
          <a:bodyPr/>
          <a:lstStyle/>
          <a:p>
            <a:endParaRPr lang="en-US"/>
          </a:p>
        </p:txBody>
      </p:sp>
      <p:sp>
        <p:nvSpPr>
          <p:cNvPr id="7" name="ตัวแทนหมายเลขสไลด์ 6"/>
          <p:cNvSpPr>
            <a:spLocks noGrp="1"/>
          </p:cNvSpPr>
          <p:nvPr>
            <p:ph type="sldNum" sz="quarter" idx="12"/>
          </p:nvPr>
        </p:nvSpPr>
        <p:spPr/>
        <p:txBody>
          <a:bodyPr/>
          <a:lstStyle/>
          <a:p>
            <a:fld id="{4CD4E615-9E60-472B-903D-E28EBAED310A}" type="slidenum">
              <a:rPr lang="en-US" smtClean="0"/>
              <a:t>‹#›</a:t>
            </a:fld>
            <a:endParaRPr lang="en-US"/>
          </a:p>
        </p:txBody>
      </p:sp>
    </p:spTree>
    <p:extLst>
      <p:ext uri="{BB962C8B-B14F-4D97-AF65-F5344CB8AC3E}">
        <p14:creationId xmlns:p14="http://schemas.microsoft.com/office/powerpoint/2010/main" val="31669771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การเปรียบเทียบ">
    <p:spTree>
      <p:nvGrpSpPr>
        <p:cNvPr id="1" name=""/>
        <p:cNvGrpSpPr/>
        <p:nvPr/>
      </p:nvGrpSpPr>
      <p:grpSpPr>
        <a:xfrm>
          <a:off x="0" y="0"/>
          <a:ext cx="0" cy="0"/>
          <a:chOff x="0" y="0"/>
          <a:chExt cx="0" cy="0"/>
        </a:xfrm>
      </p:grpSpPr>
      <p:sp>
        <p:nvSpPr>
          <p:cNvPr id="2" name="ชื่อเรื่อง 1"/>
          <p:cNvSpPr>
            <a:spLocks noGrp="1"/>
          </p:cNvSpPr>
          <p:nvPr>
            <p:ph type="title"/>
          </p:nvPr>
        </p:nvSpPr>
        <p:spPr>
          <a:xfrm>
            <a:off x="839788" y="365125"/>
            <a:ext cx="10515600" cy="1325563"/>
          </a:xfrm>
        </p:spPr>
        <p:txBody>
          <a:bodyPr/>
          <a:lstStyle/>
          <a:p>
            <a:r>
              <a:rPr lang="th-TH" smtClean="0"/>
              <a:t>คลิกเพื่อแก้ไขสไตล์ชื่อเรื่องต้นแบบ</a:t>
            </a:r>
            <a:endParaRPr lang="en-US"/>
          </a:p>
        </p:txBody>
      </p:sp>
      <p:sp>
        <p:nvSpPr>
          <p:cNvPr id="3" name="ตัวแทนข้อความ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h-TH" smtClean="0"/>
              <a:t>คลิกเพื่อแก้ไขสไตล์ของข้อความต้นแบบ</a:t>
            </a:r>
          </a:p>
        </p:txBody>
      </p:sp>
      <p:sp>
        <p:nvSpPr>
          <p:cNvPr id="4" name="ตัวแทนเนื้อหา 3"/>
          <p:cNvSpPr>
            <a:spLocks noGrp="1"/>
          </p:cNvSpPr>
          <p:nvPr>
            <p:ph sz="half" idx="2"/>
          </p:nvPr>
        </p:nvSpPr>
        <p:spPr>
          <a:xfrm>
            <a:off x="839788" y="2505075"/>
            <a:ext cx="5157787" cy="3684588"/>
          </a:xfrm>
        </p:spPr>
        <p:txBody>
          <a:bodyPr/>
          <a:lstStyle/>
          <a:p>
            <a:pPr lvl="0"/>
            <a:r>
              <a:rPr lang="th-TH" smtClean="0"/>
              <a:t>คลิกเพื่อแก้ไขสไตล์ของข้อความต้นแบบ</a:t>
            </a:r>
          </a:p>
          <a:p>
            <a:pPr lvl="1"/>
            <a:r>
              <a:rPr lang="th-TH" smtClean="0"/>
              <a:t>ระดับที่สอง</a:t>
            </a:r>
          </a:p>
          <a:p>
            <a:pPr lvl="2"/>
            <a:r>
              <a:rPr lang="th-TH" smtClean="0"/>
              <a:t>ระดับที่สาม</a:t>
            </a:r>
          </a:p>
          <a:p>
            <a:pPr lvl="3"/>
            <a:r>
              <a:rPr lang="th-TH" smtClean="0"/>
              <a:t>ระดับที่สี่</a:t>
            </a:r>
          </a:p>
          <a:p>
            <a:pPr lvl="4"/>
            <a:r>
              <a:rPr lang="th-TH" smtClean="0"/>
              <a:t>ระดับที่ห้า</a:t>
            </a:r>
            <a:endParaRPr lang="en-US"/>
          </a:p>
        </p:txBody>
      </p:sp>
      <p:sp>
        <p:nvSpPr>
          <p:cNvPr id="5" name="ตัวแทนข้อความ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h-TH" smtClean="0"/>
              <a:t>คลิกเพื่อแก้ไขสไตล์ของข้อความต้นแบบ</a:t>
            </a:r>
          </a:p>
        </p:txBody>
      </p:sp>
      <p:sp>
        <p:nvSpPr>
          <p:cNvPr id="6" name="ตัวแทนเนื้อหา 5"/>
          <p:cNvSpPr>
            <a:spLocks noGrp="1"/>
          </p:cNvSpPr>
          <p:nvPr>
            <p:ph sz="quarter" idx="4"/>
          </p:nvPr>
        </p:nvSpPr>
        <p:spPr>
          <a:xfrm>
            <a:off x="6172200" y="2505075"/>
            <a:ext cx="5183188" cy="3684588"/>
          </a:xfrm>
        </p:spPr>
        <p:txBody>
          <a:bodyPr/>
          <a:lstStyle/>
          <a:p>
            <a:pPr lvl="0"/>
            <a:r>
              <a:rPr lang="th-TH" smtClean="0"/>
              <a:t>คลิกเพื่อแก้ไขสไตล์ของข้อความต้นแบบ</a:t>
            </a:r>
          </a:p>
          <a:p>
            <a:pPr lvl="1"/>
            <a:r>
              <a:rPr lang="th-TH" smtClean="0"/>
              <a:t>ระดับที่สอง</a:t>
            </a:r>
          </a:p>
          <a:p>
            <a:pPr lvl="2"/>
            <a:r>
              <a:rPr lang="th-TH" smtClean="0"/>
              <a:t>ระดับที่สาม</a:t>
            </a:r>
          </a:p>
          <a:p>
            <a:pPr lvl="3"/>
            <a:r>
              <a:rPr lang="th-TH" smtClean="0"/>
              <a:t>ระดับที่สี่</a:t>
            </a:r>
          </a:p>
          <a:p>
            <a:pPr lvl="4"/>
            <a:r>
              <a:rPr lang="th-TH" smtClean="0"/>
              <a:t>ระดับที่ห้า</a:t>
            </a:r>
            <a:endParaRPr lang="en-US"/>
          </a:p>
        </p:txBody>
      </p:sp>
      <p:sp>
        <p:nvSpPr>
          <p:cNvPr id="7" name="ตัวแทนวันที่ 6"/>
          <p:cNvSpPr>
            <a:spLocks noGrp="1"/>
          </p:cNvSpPr>
          <p:nvPr>
            <p:ph type="dt" sz="half" idx="10"/>
          </p:nvPr>
        </p:nvSpPr>
        <p:spPr/>
        <p:txBody>
          <a:bodyPr/>
          <a:lstStyle/>
          <a:p>
            <a:fld id="{40C65295-1A5D-42B4-B580-39283AA37D58}" type="datetimeFigureOut">
              <a:rPr lang="en-US" smtClean="0"/>
              <a:t>9/1/2018</a:t>
            </a:fld>
            <a:endParaRPr lang="en-US"/>
          </a:p>
        </p:txBody>
      </p:sp>
      <p:sp>
        <p:nvSpPr>
          <p:cNvPr id="8" name="ตัวแทนท้ายกระดาษ 7"/>
          <p:cNvSpPr>
            <a:spLocks noGrp="1"/>
          </p:cNvSpPr>
          <p:nvPr>
            <p:ph type="ftr" sz="quarter" idx="11"/>
          </p:nvPr>
        </p:nvSpPr>
        <p:spPr/>
        <p:txBody>
          <a:bodyPr/>
          <a:lstStyle/>
          <a:p>
            <a:endParaRPr lang="en-US"/>
          </a:p>
        </p:txBody>
      </p:sp>
      <p:sp>
        <p:nvSpPr>
          <p:cNvPr id="9" name="ตัวแทนหมายเลขสไลด์ 8"/>
          <p:cNvSpPr>
            <a:spLocks noGrp="1"/>
          </p:cNvSpPr>
          <p:nvPr>
            <p:ph type="sldNum" sz="quarter" idx="12"/>
          </p:nvPr>
        </p:nvSpPr>
        <p:spPr/>
        <p:txBody>
          <a:bodyPr/>
          <a:lstStyle/>
          <a:p>
            <a:fld id="{4CD4E615-9E60-472B-903D-E28EBAED310A}" type="slidenum">
              <a:rPr lang="en-US" smtClean="0"/>
              <a:t>‹#›</a:t>
            </a:fld>
            <a:endParaRPr lang="en-US"/>
          </a:p>
        </p:txBody>
      </p:sp>
    </p:spTree>
    <p:extLst>
      <p:ext uri="{BB962C8B-B14F-4D97-AF65-F5344CB8AC3E}">
        <p14:creationId xmlns:p14="http://schemas.microsoft.com/office/powerpoint/2010/main" val="20738026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เฉพาะชื่อเรื่อง">
    <p:spTree>
      <p:nvGrpSpPr>
        <p:cNvPr id="1" name=""/>
        <p:cNvGrpSpPr/>
        <p:nvPr/>
      </p:nvGrpSpPr>
      <p:grpSpPr>
        <a:xfrm>
          <a:off x="0" y="0"/>
          <a:ext cx="0" cy="0"/>
          <a:chOff x="0" y="0"/>
          <a:chExt cx="0" cy="0"/>
        </a:xfrm>
      </p:grpSpPr>
      <p:sp>
        <p:nvSpPr>
          <p:cNvPr id="2" name="ชื่อเรื่อง 1"/>
          <p:cNvSpPr>
            <a:spLocks noGrp="1"/>
          </p:cNvSpPr>
          <p:nvPr>
            <p:ph type="title"/>
          </p:nvPr>
        </p:nvSpPr>
        <p:spPr/>
        <p:txBody>
          <a:bodyPr/>
          <a:lstStyle/>
          <a:p>
            <a:r>
              <a:rPr lang="th-TH" smtClean="0"/>
              <a:t>คลิกเพื่อแก้ไขสไตล์ชื่อเรื่องต้นแบบ</a:t>
            </a:r>
            <a:endParaRPr lang="en-US"/>
          </a:p>
        </p:txBody>
      </p:sp>
      <p:sp>
        <p:nvSpPr>
          <p:cNvPr id="3" name="ตัวแทนวันที่ 2"/>
          <p:cNvSpPr>
            <a:spLocks noGrp="1"/>
          </p:cNvSpPr>
          <p:nvPr>
            <p:ph type="dt" sz="half" idx="10"/>
          </p:nvPr>
        </p:nvSpPr>
        <p:spPr/>
        <p:txBody>
          <a:bodyPr/>
          <a:lstStyle/>
          <a:p>
            <a:fld id="{40C65295-1A5D-42B4-B580-39283AA37D58}" type="datetimeFigureOut">
              <a:rPr lang="en-US" smtClean="0"/>
              <a:t>9/1/2018</a:t>
            </a:fld>
            <a:endParaRPr lang="en-US"/>
          </a:p>
        </p:txBody>
      </p:sp>
      <p:sp>
        <p:nvSpPr>
          <p:cNvPr id="4" name="ตัวแทนท้ายกระดาษ 3"/>
          <p:cNvSpPr>
            <a:spLocks noGrp="1"/>
          </p:cNvSpPr>
          <p:nvPr>
            <p:ph type="ftr" sz="quarter" idx="11"/>
          </p:nvPr>
        </p:nvSpPr>
        <p:spPr/>
        <p:txBody>
          <a:bodyPr/>
          <a:lstStyle/>
          <a:p>
            <a:endParaRPr lang="en-US"/>
          </a:p>
        </p:txBody>
      </p:sp>
      <p:sp>
        <p:nvSpPr>
          <p:cNvPr id="5" name="ตัวแทนหมายเลขสไลด์ 4"/>
          <p:cNvSpPr>
            <a:spLocks noGrp="1"/>
          </p:cNvSpPr>
          <p:nvPr>
            <p:ph type="sldNum" sz="quarter" idx="12"/>
          </p:nvPr>
        </p:nvSpPr>
        <p:spPr/>
        <p:txBody>
          <a:bodyPr/>
          <a:lstStyle/>
          <a:p>
            <a:fld id="{4CD4E615-9E60-472B-903D-E28EBAED310A}" type="slidenum">
              <a:rPr lang="en-US" smtClean="0"/>
              <a:t>‹#›</a:t>
            </a:fld>
            <a:endParaRPr lang="en-US"/>
          </a:p>
        </p:txBody>
      </p:sp>
    </p:spTree>
    <p:extLst>
      <p:ext uri="{BB962C8B-B14F-4D97-AF65-F5344CB8AC3E}">
        <p14:creationId xmlns:p14="http://schemas.microsoft.com/office/powerpoint/2010/main" val="25209355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ว่างเปล่า">
    <p:spTree>
      <p:nvGrpSpPr>
        <p:cNvPr id="1" name=""/>
        <p:cNvGrpSpPr/>
        <p:nvPr/>
      </p:nvGrpSpPr>
      <p:grpSpPr>
        <a:xfrm>
          <a:off x="0" y="0"/>
          <a:ext cx="0" cy="0"/>
          <a:chOff x="0" y="0"/>
          <a:chExt cx="0" cy="0"/>
        </a:xfrm>
      </p:grpSpPr>
      <p:sp>
        <p:nvSpPr>
          <p:cNvPr id="2" name="ตัวแทนวันที่ 1"/>
          <p:cNvSpPr>
            <a:spLocks noGrp="1"/>
          </p:cNvSpPr>
          <p:nvPr>
            <p:ph type="dt" sz="half" idx="10"/>
          </p:nvPr>
        </p:nvSpPr>
        <p:spPr/>
        <p:txBody>
          <a:bodyPr/>
          <a:lstStyle/>
          <a:p>
            <a:fld id="{40C65295-1A5D-42B4-B580-39283AA37D58}" type="datetimeFigureOut">
              <a:rPr lang="en-US" smtClean="0"/>
              <a:t>9/1/2018</a:t>
            </a:fld>
            <a:endParaRPr lang="en-US"/>
          </a:p>
        </p:txBody>
      </p:sp>
      <p:sp>
        <p:nvSpPr>
          <p:cNvPr id="3" name="ตัวแทนท้ายกระดาษ 2"/>
          <p:cNvSpPr>
            <a:spLocks noGrp="1"/>
          </p:cNvSpPr>
          <p:nvPr>
            <p:ph type="ftr" sz="quarter" idx="11"/>
          </p:nvPr>
        </p:nvSpPr>
        <p:spPr/>
        <p:txBody>
          <a:bodyPr/>
          <a:lstStyle/>
          <a:p>
            <a:endParaRPr lang="en-US"/>
          </a:p>
        </p:txBody>
      </p:sp>
      <p:sp>
        <p:nvSpPr>
          <p:cNvPr id="4" name="ตัวแทนหมายเลขสไลด์ 3"/>
          <p:cNvSpPr>
            <a:spLocks noGrp="1"/>
          </p:cNvSpPr>
          <p:nvPr>
            <p:ph type="sldNum" sz="quarter" idx="12"/>
          </p:nvPr>
        </p:nvSpPr>
        <p:spPr/>
        <p:txBody>
          <a:bodyPr/>
          <a:lstStyle/>
          <a:p>
            <a:fld id="{4CD4E615-9E60-472B-903D-E28EBAED310A}" type="slidenum">
              <a:rPr lang="en-US" smtClean="0"/>
              <a:t>‹#›</a:t>
            </a:fld>
            <a:endParaRPr lang="en-US"/>
          </a:p>
        </p:txBody>
      </p:sp>
    </p:spTree>
    <p:extLst>
      <p:ext uri="{BB962C8B-B14F-4D97-AF65-F5344CB8AC3E}">
        <p14:creationId xmlns:p14="http://schemas.microsoft.com/office/powerpoint/2010/main" val="19783714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เนื้อหาพร้อมคำอธิบายภาพ">
    <p:spTree>
      <p:nvGrpSpPr>
        <p:cNvPr id="1" name=""/>
        <p:cNvGrpSpPr/>
        <p:nvPr/>
      </p:nvGrpSpPr>
      <p:grpSpPr>
        <a:xfrm>
          <a:off x="0" y="0"/>
          <a:ext cx="0" cy="0"/>
          <a:chOff x="0" y="0"/>
          <a:chExt cx="0" cy="0"/>
        </a:xfrm>
      </p:grpSpPr>
      <p:sp>
        <p:nvSpPr>
          <p:cNvPr id="2" name="ชื่อเรื่อง 1"/>
          <p:cNvSpPr>
            <a:spLocks noGrp="1"/>
          </p:cNvSpPr>
          <p:nvPr>
            <p:ph type="title"/>
          </p:nvPr>
        </p:nvSpPr>
        <p:spPr>
          <a:xfrm>
            <a:off x="839788" y="457200"/>
            <a:ext cx="3932237" cy="1600200"/>
          </a:xfrm>
        </p:spPr>
        <p:txBody>
          <a:bodyPr anchor="b"/>
          <a:lstStyle>
            <a:lvl1pPr>
              <a:defRPr sz="3200"/>
            </a:lvl1pPr>
          </a:lstStyle>
          <a:p>
            <a:r>
              <a:rPr lang="th-TH" smtClean="0"/>
              <a:t>คลิกเพื่อแก้ไขสไตล์ชื่อเรื่องต้นแบบ</a:t>
            </a:r>
            <a:endParaRPr lang="en-US"/>
          </a:p>
        </p:txBody>
      </p:sp>
      <p:sp>
        <p:nvSpPr>
          <p:cNvPr id="3" name="ตัวแทนเนื้อหา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h-TH" smtClean="0"/>
              <a:t>คลิกเพื่อแก้ไขสไตล์ของข้อความต้นแบบ</a:t>
            </a:r>
          </a:p>
          <a:p>
            <a:pPr lvl="1"/>
            <a:r>
              <a:rPr lang="th-TH" smtClean="0"/>
              <a:t>ระดับที่สอง</a:t>
            </a:r>
          </a:p>
          <a:p>
            <a:pPr lvl="2"/>
            <a:r>
              <a:rPr lang="th-TH" smtClean="0"/>
              <a:t>ระดับที่สาม</a:t>
            </a:r>
          </a:p>
          <a:p>
            <a:pPr lvl="3"/>
            <a:r>
              <a:rPr lang="th-TH" smtClean="0"/>
              <a:t>ระดับที่สี่</a:t>
            </a:r>
          </a:p>
          <a:p>
            <a:pPr lvl="4"/>
            <a:r>
              <a:rPr lang="th-TH" smtClean="0"/>
              <a:t>ระดับที่ห้า</a:t>
            </a:r>
            <a:endParaRPr lang="en-US"/>
          </a:p>
        </p:txBody>
      </p:sp>
      <p:sp>
        <p:nvSpPr>
          <p:cNvPr id="4" name="ตัวแทนข้อความ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h-TH" smtClean="0"/>
              <a:t>คลิกเพื่อแก้ไขสไตล์ของข้อความต้นแบบ</a:t>
            </a:r>
          </a:p>
        </p:txBody>
      </p:sp>
      <p:sp>
        <p:nvSpPr>
          <p:cNvPr id="5" name="ตัวแทนวันที่ 4"/>
          <p:cNvSpPr>
            <a:spLocks noGrp="1"/>
          </p:cNvSpPr>
          <p:nvPr>
            <p:ph type="dt" sz="half" idx="10"/>
          </p:nvPr>
        </p:nvSpPr>
        <p:spPr/>
        <p:txBody>
          <a:bodyPr/>
          <a:lstStyle/>
          <a:p>
            <a:fld id="{40C65295-1A5D-42B4-B580-39283AA37D58}" type="datetimeFigureOut">
              <a:rPr lang="en-US" smtClean="0"/>
              <a:t>9/1/2018</a:t>
            </a:fld>
            <a:endParaRPr lang="en-US"/>
          </a:p>
        </p:txBody>
      </p:sp>
      <p:sp>
        <p:nvSpPr>
          <p:cNvPr id="6" name="ตัวแทนท้ายกระดาษ 5"/>
          <p:cNvSpPr>
            <a:spLocks noGrp="1"/>
          </p:cNvSpPr>
          <p:nvPr>
            <p:ph type="ftr" sz="quarter" idx="11"/>
          </p:nvPr>
        </p:nvSpPr>
        <p:spPr/>
        <p:txBody>
          <a:bodyPr/>
          <a:lstStyle/>
          <a:p>
            <a:endParaRPr lang="en-US"/>
          </a:p>
        </p:txBody>
      </p:sp>
      <p:sp>
        <p:nvSpPr>
          <p:cNvPr id="7" name="ตัวแทนหมายเลขสไลด์ 6"/>
          <p:cNvSpPr>
            <a:spLocks noGrp="1"/>
          </p:cNvSpPr>
          <p:nvPr>
            <p:ph type="sldNum" sz="quarter" idx="12"/>
          </p:nvPr>
        </p:nvSpPr>
        <p:spPr/>
        <p:txBody>
          <a:bodyPr/>
          <a:lstStyle/>
          <a:p>
            <a:fld id="{4CD4E615-9E60-472B-903D-E28EBAED310A}" type="slidenum">
              <a:rPr lang="en-US" smtClean="0"/>
              <a:t>‹#›</a:t>
            </a:fld>
            <a:endParaRPr lang="en-US"/>
          </a:p>
        </p:txBody>
      </p:sp>
    </p:spTree>
    <p:extLst>
      <p:ext uri="{BB962C8B-B14F-4D97-AF65-F5344CB8AC3E}">
        <p14:creationId xmlns:p14="http://schemas.microsoft.com/office/powerpoint/2010/main" val="30129790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รูปภาพพร้อมคำอธิบายภาพ">
    <p:spTree>
      <p:nvGrpSpPr>
        <p:cNvPr id="1" name=""/>
        <p:cNvGrpSpPr/>
        <p:nvPr/>
      </p:nvGrpSpPr>
      <p:grpSpPr>
        <a:xfrm>
          <a:off x="0" y="0"/>
          <a:ext cx="0" cy="0"/>
          <a:chOff x="0" y="0"/>
          <a:chExt cx="0" cy="0"/>
        </a:xfrm>
      </p:grpSpPr>
      <p:sp>
        <p:nvSpPr>
          <p:cNvPr id="2" name="ชื่อเรื่อง 1"/>
          <p:cNvSpPr>
            <a:spLocks noGrp="1"/>
          </p:cNvSpPr>
          <p:nvPr>
            <p:ph type="title"/>
          </p:nvPr>
        </p:nvSpPr>
        <p:spPr>
          <a:xfrm>
            <a:off x="839788" y="457200"/>
            <a:ext cx="3932237" cy="1600200"/>
          </a:xfrm>
        </p:spPr>
        <p:txBody>
          <a:bodyPr anchor="b"/>
          <a:lstStyle>
            <a:lvl1pPr>
              <a:defRPr sz="3200"/>
            </a:lvl1pPr>
          </a:lstStyle>
          <a:p>
            <a:r>
              <a:rPr lang="th-TH" smtClean="0"/>
              <a:t>คลิกเพื่อแก้ไขสไตล์ชื่อเรื่องต้นแบบ</a:t>
            </a:r>
            <a:endParaRPr lang="en-US"/>
          </a:p>
        </p:txBody>
      </p:sp>
      <p:sp>
        <p:nvSpPr>
          <p:cNvPr id="3" name="ตัวแทนรูปภาพ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ตัวแทนข้อความ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h-TH" smtClean="0"/>
              <a:t>คลิกเพื่อแก้ไขสไตล์ของข้อความต้นแบบ</a:t>
            </a:r>
          </a:p>
        </p:txBody>
      </p:sp>
      <p:sp>
        <p:nvSpPr>
          <p:cNvPr id="5" name="ตัวแทนวันที่ 4"/>
          <p:cNvSpPr>
            <a:spLocks noGrp="1"/>
          </p:cNvSpPr>
          <p:nvPr>
            <p:ph type="dt" sz="half" idx="10"/>
          </p:nvPr>
        </p:nvSpPr>
        <p:spPr/>
        <p:txBody>
          <a:bodyPr/>
          <a:lstStyle/>
          <a:p>
            <a:fld id="{40C65295-1A5D-42B4-B580-39283AA37D58}" type="datetimeFigureOut">
              <a:rPr lang="en-US" smtClean="0"/>
              <a:t>9/1/2018</a:t>
            </a:fld>
            <a:endParaRPr lang="en-US"/>
          </a:p>
        </p:txBody>
      </p:sp>
      <p:sp>
        <p:nvSpPr>
          <p:cNvPr id="6" name="ตัวแทนท้ายกระดาษ 5"/>
          <p:cNvSpPr>
            <a:spLocks noGrp="1"/>
          </p:cNvSpPr>
          <p:nvPr>
            <p:ph type="ftr" sz="quarter" idx="11"/>
          </p:nvPr>
        </p:nvSpPr>
        <p:spPr/>
        <p:txBody>
          <a:bodyPr/>
          <a:lstStyle/>
          <a:p>
            <a:endParaRPr lang="en-US"/>
          </a:p>
        </p:txBody>
      </p:sp>
      <p:sp>
        <p:nvSpPr>
          <p:cNvPr id="7" name="ตัวแทนหมายเลขสไลด์ 6"/>
          <p:cNvSpPr>
            <a:spLocks noGrp="1"/>
          </p:cNvSpPr>
          <p:nvPr>
            <p:ph type="sldNum" sz="quarter" idx="12"/>
          </p:nvPr>
        </p:nvSpPr>
        <p:spPr/>
        <p:txBody>
          <a:bodyPr/>
          <a:lstStyle/>
          <a:p>
            <a:fld id="{4CD4E615-9E60-472B-903D-E28EBAED310A}" type="slidenum">
              <a:rPr lang="en-US" smtClean="0"/>
              <a:t>‹#›</a:t>
            </a:fld>
            <a:endParaRPr lang="en-US"/>
          </a:p>
        </p:txBody>
      </p:sp>
    </p:spTree>
    <p:extLst>
      <p:ext uri="{BB962C8B-B14F-4D97-AF65-F5344CB8AC3E}">
        <p14:creationId xmlns:p14="http://schemas.microsoft.com/office/powerpoint/2010/main" val="14368272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ตัวแทนชื่อเรื่อง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h-TH" smtClean="0"/>
              <a:t>คลิกเพื่อแก้ไขสไตล์ชื่อเรื่องต้นแบบ</a:t>
            </a:r>
            <a:endParaRPr lang="en-US"/>
          </a:p>
        </p:txBody>
      </p:sp>
      <p:sp>
        <p:nvSpPr>
          <p:cNvPr id="3" name="ตัวแทนข้อความ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h-TH" smtClean="0"/>
              <a:t>คลิกเพื่อแก้ไขสไตล์ของข้อความต้นแบบ</a:t>
            </a:r>
          </a:p>
          <a:p>
            <a:pPr lvl="1"/>
            <a:r>
              <a:rPr lang="th-TH" smtClean="0"/>
              <a:t>ระดับที่สอง</a:t>
            </a:r>
          </a:p>
          <a:p>
            <a:pPr lvl="2"/>
            <a:r>
              <a:rPr lang="th-TH" smtClean="0"/>
              <a:t>ระดับที่สาม</a:t>
            </a:r>
          </a:p>
          <a:p>
            <a:pPr lvl="3"/>
            <a:r>
              <a:rPr lang="th-TH" smtClean="0"/>
              <a:t>ระดับที่สี่</a:t>
            </a:r>
          </a:p>
          <a:p>
            <a:pPr lvl="4"/>
            <a:r>
              <a:rPr lang="th-TH" smtClean="0"/>
              <a:t>ระดับที่ห้า</a:t>
            </a:r>
            <a:endParaRPr lang="en-US"/>
          </a:p>
        </p:txBody>
      </p:sp>
      <p:sp>
        <p:nvSpPr>
          <p:cNvPr id="4" name="ตัวแทนวันที่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C65295-1A5D-42B4-B580-39283AA37D58}" type="datetimeFigureOut">
              <a:rPr lang="en-US" smtClean="0"/>
              <a:t>9/1/2018</a:t>
            </a:fld>
            <a:endParaRPr lang="en-US"/>
          </a:p>
        </p:txBody>
      </p:sp>
      <p:sp>
        <p:nvSpPr>
          <p:cNvPr id="5" name="ตัวแทนท้ายกระดาษ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ตัวแทนหมายเลขสไลด์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D4E615-9E60-472B-903D-E28EBAED310A}" type="slidenum">
              <a:rPr lang="en-US" smtClean="0"/>
              <a:t>‹#›</a:t>
            </a:fld>
            <a:endParaRPr lang="en-US"/>
          </a:p>
        </p:txBody>
      </p:sp>
    </p:spTree>
    <p:extLst>
      <p:ext uri="{BB962C8B-B14F-4D97-AF65-F5344CB8AC3E}">
        <p14:creationId xmlns:p14="http://schemas.microsoft.com/office/powerpoint/2010/main" val="11010744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p:cNvSpPr>
            <a:spLocks noGrp="1"/>
          </p:cNvSpPr>
          <p:nvPr>
            <p:ph type="ctrTitle"/>
          </p:nvPr>
        </p:nvSpPr>
        <p:spPr>
          <a:xfrm>
            <a:off x="1524000" y="673099"/>
            <a:ext cx="9144000" cy="1198563"/>
          </a:xfrm>
        </p:spPr>
        <p:txBody>
          <a:bodyPr>
            <a:normAutofit fontScale="90000"/>
          </a:bodyPr>
          <a:lstStyle/>
          <a:p>
            <a:r>
              <a:rPr lang="th-TH" b="1" dirty="0" smtClean="0">
                <a:solidFill>
                  <a:srgbClr val="FF0000"/>
                </a:solidFill>
              </a:rPr>
              <a:t>พระพุทธศาสนาในทัศนะของนักวิทยาศาสตร์</a:t>
            </a:r>
            <a:endParaRPr lang="en-US" b="1" dirty="0">
              <a:solidFill>
                <a:srgbClr val="FF0000"/>
              </a:solidFill>
            </a:endParaRPr>
          </a:p>
        </p:txBody>
      </p:sp>
      <p:pic>
        <p:nvPicPr>
          <p:cNvPr id="3074" name="Picture 2" descr="à¸£à¸¹à¸à¸ à¸²à¸à¸à¸µà¹à¹à¸à¸µà¹à¸¢à¸§à¸à¹à¸­à¸"/>
          <p:cNvPicPr>
            <a:picLocks noChangeAspect="1" noChangeArrowheads="1"/>
          </p:cNvPicPr>
          <p:nvPr/>
        </p:nvPicPr>
        <p:blipFill rotWithShape="1">
          <a:blip r:embed="rId2">
            <a:extLst>
              <a:ext uri="{28A0092B-C50C-407E-A947-70E740481C1C}">
                <a14:useLocalDpi xmlns:a14="http://schemas.microsoft.com/office/drawing/2010/main" val="0"/>
              </a:ext>
            </a:extLst>
          </a:blip>
          <a:srcRect t="22326" b="16274"/>
          <a:stretch/>
        </p:blipFill>
        <p:spPr bwMode="auto">
          <a:xfrm>
            <a:off x="3263900" y="1871662"/>
            <a:ext cx="5118100" cy="45383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881975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p:cNvSpPr>
            <a:spLocks noGrp="1"/>
          </p:cNvSpPr>
          <p:nvPr>
            <p:ph type="ctrTitle"/>
          </p:nvPr>
        </p:nvSpPr>
        <p:spPr>
          <a:xfrm>
            <a:off x="1282700" y="800100"/>
            <a:ext cx="9144000" cy="4902199"/>
          </a:xfrm>
        </p:spPr>
        <p:txBody>
          <a:bodyPr>
            <a:noAutofit/>
          </a:bodyPr>
          <a:lstStyle/>
          <a:p>
            <a:pPr algn="thaiDist"/>
            <a:r>
              <a:rPr lang="th-TH" sz="4000" b="1" dirty="0" smtClean="0">
                <a:solidFill>
                  <a:srgbClr val="7030A0"/>
                </a:solidFill>
                <a:latin typeface="TH Sarabun New" panose="020B0500040200020003" pitchFamily="34" charset="-34"/>
                <a:cs typeface="TH Sarabun New" panose="020B0500040200020003" pitchFamily="34" charset="-34"/>
              </a:rPr>
              <a:t>   </a:t>
            </a:r>
            <a:r>
              <a:rPr lang="th-TH" sz="4400" b="1" dirty="0" smtClean="0">
                <a:solidFill>
                  <a:srgbClr val="FF0000"/>
                </a:solidFill>
              </a:rPr>
              <a:t>พระพุทธศาสนาเพื่อการพัฒนาวิทยาศาสตร์	</a:t>
            </a:r>
            <a:br>
              <a:rPr lang="th-TH" sz="4400" b="1" dirty="0" smtClean="0">
                <a:solidFill>
                  <a:srgbClr val="FF0000"/>
                </a:solidFill>
              </a:rPr>
            </a:br>
            <a:r>
              <a:rPr lang="th-TH" sz="4400" b="1" dirty="0" smtClean="0">
                <a:solidFill>
                  <a:srgbClr val="7030A0"/>
                </a:solidFill>
              </a:rPr>
              <a:t>     ความรู้ทางวิทยาศาสตร์นั้นเป็นประโยชน์อย่างมาก ทำให้การแก้ไขปัญหามีประสิทธิภาพ ทำให้รู้ภัยอันตราย เหตุผล จุดที่จะแก้ไข และเทคโนโลยีที่เกิดจากวิทยาศาสตร์ก็เป็นอุปกรณ์สำคัญที่จะใช้แก้ปัญหาได้อย่างมีประสิทธิภาพ แต่ก็มีปัญหาที่เกิดจากวิทยาศาสตร์และเทคโนโลยี และยังไม่สามารถแก้ปัญหาได้</a:t>
            </a:r>
            <a:endParaRPr lang="en-US" sz="3600" b="1" dirty="0">
              <a:solidFill>
                <a:srgbClr val="FF0000"/>
              </a:solidFill>
              <a:latin typeface="TH Sarabun New" panose="020B0500040200020003" pitchFamily="34" charset="-34"/>
              <a:cs typeface="TH Sarabun New" panose="020B0500040200020003" pitchFamily="34" charset="-34"/>
            </a:endParaRPr>
          </a:p>
        </p:txBody>
      </p:sp>
    </p:spTree>
    <p:extLst>
      <p:ext uri="{BB962C8B-B14F-4D97-AF65-F5344CB8AC3E}">
        <p14:creationId xmlns:p14="http://schemas.microsoft.com/office/powerpoint/2010/main" val="8651110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p:cNvSpPr>
            <a:spLocks noGrp="1"/>
          </p:cNvSpPr>
          <p:nvPr>
            <p:ph type="ctrTitle"/>
          </p:nvPr>
        </p:nvSpPr>
        <p:spPr>
          <a:xfrm>
            <a:off x="1282700" y="736601"/>
            <a:ext cx="9144000" cy="4292600"/>
          </a:xfrm>
        </p:spPr>
        <p:txBody>
          <a:bodyPr>
            <a:noAutofit/>
          </a:bodyPr>
          <a:lstStyle/>
          <a:p>
            <a:pPr algn="l"/>
            <a:r>
              <a:rPr lang="th-TH" sz="4000" b="1" dirty="0" smtClean="0">
                <a:solidFill>
                  <a:srgbClr val="7030A0"/>
                </a:solidFill>
                <a:latin typeface="TH Sarabun New" panose="020B0500040200020003" pitchFamily="34" charset="-34"/>
                <a:cs typeface="TH Sarabun New" panose="020B0500040200020003" pitchFamily="34" charset="-34"/>
              </a:rPr>
              <a:t>   </a:t>
            </a:r>
            <a:r>
              <a:rPr lang="th-TH" sz="4400" b="1" dirty="0" smtClean="0">
                <a:solidFill>
                  <a:srgbClr val="7030A0"/>
                </a:solidFill>
              </a:rPr>
              <a:t>พระพุทธศาสนาเสนอให้มีการแก้ไขปัญหาของมนุษย์ที่เกิดจากวิทยาศาสตร์และเทคโนโลยี ๓ ระดับ (ไตรสิกขา) คือ</a:t>
            </a:r>
            <a:br>
              <a:rPr lang="th-TH" sz="4400" b="1" dirty="0" smtClean="0">
                <a:solidFill>
                  <a:srgbClr val="7030A0"/>
                </a:solidFill>
              </a:rPr>
            </a:br>
            <a:r>
              <a:rPr lang="th-TH" sz="4400" b="1" dirty="0">
                <a:solidFill>
                  <a:srgbClr val="7030A0"/>
                </a:solidFill>
              </a:rPr>
              <a:t> </a:t>
            </a:r>
            <a:r>
              <a:rPr lang="th-TH" sz="4400" b="1" dirty="0" smtClean="0">
                <a:solidFill>
                  <a:srgbClr val="7030A0"/>
                </a:solidFill>
              </a:rPr>
              <a:t>    </a:t>
            </a:r>
            <a:r>
              <a:rPr lang="th-TH" sz="4400" b="1" dirty="0" smtClean="0">
                <a:solidFill>
                  <a:srgbClr val="FF0000"/>
                </a:solidFill>
              </a:rPr>
              <a:t>๑. ด้านการควบคุมพฤติกรรมของมนุษย์ (ศีล)</a:t>
            </a:r>
            <a:br>
              <a:rPr lang="th-TH" sz="4400" b="1" dirty="0" smtClean="0">
                <a:solidFill>
                  <a:srgbClr val="FF0000"/>
                </a:solidFill>
              </a:rPr>
            </a:br>
            <a:r>
              <a:rPr lang="th-TH" sz="4400" b="1" dirty="0">
                <a:solidFill>
                  <a:srgbClr val="FF0000"/>
                </a:solidFill>
              </a:rPr>
              <a:t> </a:t>
            </a:r>
            <a:r>
              <a:rPr lang="th-TH" sz="4400" b="1" dirty="0" smtClean="0">
                <a:solidFill>
                  <a:srgbClr val="FF0000"/>
                </a:solidFill>
              </a:rPr>
              <a:t>    ๒. ด้านการสร้างจิตสำนึก (สมาธิ)	</a:t>
            </a:r>
            <a:br>
              <a:rPr lang="th-TH" sz="4400" b="1" dirty="0" smtClean="0">
                <a:solidFill>
                  <a:srgbClr val="FF0000"/>
                </a:solidFill>
              </a:rPr>
            </a:br>
            <a:r>
              <a:rPr lang="th-TH" sz="4400" b="1" dirty="0">
                <a:solidFill>
                  <a:srgbClr val="FF0000"/>
                </a:solidFill>
              </a:rPr>
              <a:t> </a:t>
            </a:r>
            <a:r>
              <a:rPr lang="th-TH" sz="4400" b="1" dirty="0" smtClean="0">
                <a:solidFill>
                  <a:srgbClr val="FF0000"/>
                </a:solidFill>
              </a:rPr>
              <a:t>    ๓. ด้านการสร้างองค์ความรู้ (ปัญญา)</a:t>
            </a:r>
            <a:br>
              <a:rPr lang="th-TH" sz="4400" b="1" dirty="0" smtClean="0">
                <a:solidFill>
                  <a:srgbClr val="FF0000"/>
                </a:solidFill>
              </a:rPr>
            </a:br>
            <a:endParaRPr lang="en-US" sz="3600" b="1" dirty="0">
              <a:solidFill>
                <a:srgbClr val="FF0000"/>
              </a:solidFill>
              <a:latin typeface="TH Sarabun New" panose="020B0500040200020003" pitchFamily="34" charset="-34"/>
              <a:cs typeface="TH Sarabun New" panose="020B0500040200020003" pitchFamily="34" charset="-34"/>
            </a:endParaRPr>
          </a:p>
        </p:txBody>
      </p:sp>
    </p:spTree>
    <p:extLst>
      <p:ext uri="{BB962C8B-B14F-4D97-AF65-F5344CB8AC3E}">
        <p14:creationId xmlns:p14="http://schemas.microsoft.com/office/powerpoint/2010/main" val="37427539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p:cNvSpPr>
            <a:spLocks noGrp="1"/>
          </p:cNvSpPr>
          <p:nvPr>
            <p:ph type="ctrTitle"/>
          </p:nvPr>
        </p:nvSpPr>
        <p:spPr>
          <a:xfrm>
            <a:off x="1282700" y="1003300"/>
            <a:ext cx="9144000" cy="4470400"/>
          </a:xfrm>
        </p:spPr>
        <p:txBody>
          <a:bodyPr>
            <a:noAutofit/>
          </a:bodyPr>
          <a:lstStyle/>
          <a:p>
            <a:pPr algn="l"/>
            <a:r>
              <a:rPr lang="th-TH" sz="4000" b="1" dirty="0" smtClean="0">
                <a:solidFill>
                  <a:srgbClr val="7030A0"/>
                </a:solidFill>
                <a:latin typeface="TH Sarabun New" panose="020B0500040200020003" pitchFamily="34" charset="-34"/>
                <a:cs typeface="TH Sarabun New" panose="020B0500040200020003" pitchFamily="34" charset="-34"/>
              </a:rPr>
              <a:t>   </a:t>
            </a:r>
            <a:r>
              <a:rPr lang="th-TH" sz="4400" b="1" dirty="0">
                <a:solidFill>
                  <a:srgbClr val="7030A0"/>
                </a:solidFill>
              </a:rPr>
              <a:t> </a:t>
            </a:r>
            <a:r>
              <a:rPr lang="th-TH" sz="4400" b="1" dirty="0" smtClean="0">
                <a:solidFill>
                  <a:srgbClr val="7030A0"/>
                </a:solidFill>
              </a:rPr>
              <a:t>๑. </a:t>
            </a:r>
            <a:r>
              <a:rPr lang="th-TH" sz="4400" b="1" dirty="0" smtClean="0">
                <a:solidFill>
                  <a:srgbClr val="FF0000"/>
                </a:solidFill>
              </a:rPr>
              <a:t>การแก้ปัญหาด้วยการควบคุมพฤติกรรมของมนุษย์ หรือทางกาย วาจา </a:t>
            </a:r>
            <a:r>
              <a:rPr lang="th-TH" sz="4400" b="1" dirty="0" smtClean="0">
                <a:solidFill>
                  <a:srgbClr val="7030A0"/>
                </a:solidFill>
              </a:rPr>
              <a:t>มี ๒ ระดับ</a:t>
            </a:r>
            <a:br>
              <a:rPr lang="th-TH" sz="4400" b="1" dirty="0" smtClean="0">
                <a:solidFill>
                  <a:srgbClr val="7030A0"/>
                </a:solidFill>
              </a:rPr>
            </a:br>
            <a:r>
              <a:rPr lang="th-TH" sz="4400" b="1" dirty="0">
                <a:solidFill>
                  <a:srgbClr val="7030A0"/>
                </a:solidFill>
              </a:rPr>
              <a:t> </a:t>
            </a:r>
            <a:r>
              <a:rPr lang="th-TH" sz="4400" b="1" dirty="0" smtClean="0">
                <a:solidFill>
                  <a:srgbClr val="7030A0"/>
                </a:solidFill>
              </a:rPr>
              <a:t>    </a:t>
            </a:r>
            <a:r>
              <a:rPr lang="th-TH" sz="4400" b="1" dirty="0" smtClean="0">
                <a:solidFill>
                  <a:srgbClr val="FF0000"/>
                </a:solidFill>
              </a:rPr>
              <a:t>ระดับที่ ๑ </a:t>
            </a:r>
            <a:r>
              <a:rPr lang="th-TH" sz="4400" b="1" dirty="0" smtClean="0">
                <a:solidFill>
                  <a:srgbClr val="7030A0"/>
                </a:solidFill>
              </a:rPr>
              <a:t>คุมด้วยบัญญัติหรือกฎเกณฑ์ของสังคม เช่น กฎหมาย ระเบียบ ข้อบังคับ กติกาต่างๆ ตลอดจนการลงโทษผู้ที่ละเมิดหรือไม่ปฏิบัติตาม เรียกว่า </a:t>
            </a:r>
            <a:r>
              <a:rPr lang="th-TH" sz="4400" b="1" dirty="0" smtClean="0">
                <a:solidFill>
                  <a:srgbClr val="FF0000"/>
                </a:solidFill>
              </a:rPr>
              <a:t>วินัย</a:t>
            </a:r>
            <a:r>
              <a:rPr lang="th-TH" sz="4400" b="1" dirty="0" smtClean="0">
                <a:solidFill>
                  <a:srgbClr val="7030A0"/>
                </a:solidFill>
              </a:rPr>
              <a:t/>
            </a:r>
            <a:br>
              <a:rPr lang="th-TH" sz="4400" b="1" dirty="0" smtClean="0">
                <a:solidFill>
                  <a:srgbClr val="7030A0"/>
                </a:solidFill>
              </a:rPr>
            </a:br>
            <a:r>
              <a:rPr lang="th-TH" sz="4400" b="1" dirty="0">
                <a:solidFill>
                  <a:srgbClr val="7030A0"/>
                </a:solidFill>
              </a:rPr>
              <a:t> </a:t>
            </a:r>
            <a:r>
              <a:rPr lang="th-TH" sz="4400" b="1" dirty="0" smtClean="0">
                <a:solidFill>
                  <a:srgbClr val="7030A0"/>
                </a:solidFill>
              </a:rPr>
              <a:t>    </a:t>
            </a:r>
            <a:r>
              <a:rPr lang="th-TH" sz="4400" b="1" dirty="0" smtClean="0">
                <a:solidFill>
                  <a:srgbClr val="FF0000"/>
                </a:solidFill>
              </a:rPr>
              <a:t>ระดับที่ ๒ </a:t>
            </a:r>
            <a:r>
              <a:rPr lang="th-TH" sz="4400" b="1" dirty="0" smtClean="0">
                <a:solidFill>
                  <a:srgbClr val="7030A0"/>
                </a:solidFill>
              </a:rPr>
              <a:t>การควบคุมด้วยเจตนาจากภายในตัวของมนุษย์ ซึ่งเกิดจากการศรัทธาในศาสนา ทำให้มนุษย์พร้อมและสมัครใจที่จะควบคุมพฤติกรรมของตนได้ เรียกว่า </a:t>
            </a:r>
            <a:r>
              <a:rPr lang="th-TH" sz="4400" b="1" dirty="0" smtClean="0">
                <a:solidFill>
                  <a:srgbClr val="FF0000"/>
                </a:solidFill>
              </a:rPr>
              <a:t>ศีล</a:t>
            </a:r>
            <a:endParaRPr lang="en-US" sz="3600" b="1" dirty="0">
              <a:solidFill>
                <a:srgbClr val="FF0000"/>
              </a:solidFill>
              <a:latin typeface="TH Sarabun New" panose="020B0500040200020003" pitchFamily="34" charset="-34"/>
              <a:cs typeface="TH Sarabun New" panose="020B0500040200020003" pitchFamily="34" charset="-34"/>
            </a:endParaRPr>
          </a:p>
        </p:txBody>
      </p:sp>
    </p:spTree>
    <p:extLst>
      <p:ext uri="{BB962C8B-B14F-4D97-AF65-F5344CB8AC3E}">
        <p14:creationId xmlns:p14="http://schemas.microsoft.com/office/powerpoint/2010/main" val="11494208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p:cNvSpPr>
            <a:spLocks noGrp="1"/>
          </p:cNvSpPr>
          <p:nvPr>
            <p:ph type="ctrTitle"/>
          </p:nvPr>
        </p:nvSpPr>
        <p:spPr>
          <a:xfrm>
            <a:off x="1295400" y="914400"/>
            <a:ext cx="9144000" cy="4381500"/>
          </a:xfrm>
        </p:spPr>
        <p:txBody>
          <a:bodyPr>
            <a:noAutofit/>
          </a:bodyPr>
          <a:lstStyle/>
          <a:p>
            <a:pPr algn="l"/>
            <a:r>
              <a:rPr lang="th-TH" sz="4800" b="1" dirty="0" smtClean="0">
                <a:solidFill>
                  <a:srgbClr val="FF0000"/>
                </a:solidFill>
              </a:rPr>
              <a:t>๒. การแก้ไขปัญหาของมนุษย์ด้วยการสร้างจิตสำนึก </a:t>
            </a:r>
            <a:r>
              <a:rPr lang="th-TH" sz="4000" b="1" dirty="0" smtClean="0">
                <a:solidFill>
                  <a:srgbClr val="7030A0"/>
                </a:solidFill>
              </a:rPr>
              <a:t>มี๒ ระดับ คือ </a:t>
            </a:r>
            <a:br>
              <a:rPr lang="th-TH" sz="4000" b="1" dirty="0" smtClean="0">
                <a:solidFill>
                  <a:srgbClr val="7030A0"/>
                </a:solidFill>
              </a:rPr>
            </a:br>
            <a:r>
              <a:rPr lang="th-TH" sz="4000" b="1" dirty="0">
                <a:solidFill>
                  <a:srgbClr val="7030A0"/>
                </a:solidFill>
              </a:rPr>
              <a:t> </a:t>
            </a:r>
            <a:r>
              <a:rPr lang="th-TH" sz="4000" b="1" dirty="0" smtClean="0">
                <a:solidFill>
                  <a:srgbClr val="7030A0"/>
                </a:solidFill>
              </a:rPr>
              <a:t>    ระดับที่ ๑ การควบคุมจิต โดยใช้หลักธรรมต่าง ๆ เช่น ขันติ </a:t>
            </a:r>
            <a:r>
              <a:rPr lang="th-TH" sz="4000" b="1" dirty="0" err="1" smtClean="0">
                <a:solidFill>
                  <a:srgbClr val="7030A0"/>
                </a:solidFill>
              </a:rPr>
              <a:t>ทมะ</a:t>
            </a:r>
            <a:r>
              <a:rPr lang="th-TH" sz="4000" b="1" dirty="0" smtClean="0">
                <a:solidFill>
                  <a:srgbClr val="7030A0"/>
                </a:solidFill>
              </a:rPr>
              <a:t> </a:t>
            </a:r>
            <a:r>
              <a:rPr lang="th-TH" sz="4000" b="1" dirty="0" err="1" smtClean="0">
                <a:solidFill>
                  <a:srgbClr val="7030A0"/>
                </a:solidFill>
              </a:rPr>
              <a:t>อโลภะ</a:t>
            </a:r>
            <a:r>
              <a:rPr lang="th-TH" sz="4000" b="1" dirty="0" smtClean="0">
                <a:solidFill>
                  <a:srgbClr val="7030A0"/>
                </a:solidFill>
              </a:rPr>
              <a:t> </a:t>
            </a:r>
            <a:r>
              <a:rPr lang="th-TH" sz="4000" b="1" dirty="0" err="1" smtClean="0">
                <a:solidFill>
                  <a:srgbClr val="7030A0"/>
                </a:solidFill>
              </a:rPr>
              <a:t>อโกธะ</a:t>
            </a:r>
            <a:r>
              <a:rPr lang="th-TH" sz="4000" b="1" dirty="0" smtClean="0">
                <a:solidFill>
                  <a:srgbClr val="7030A0"/>
                </a:solidFill>
              </a:rPr>
              <a:t> </a:t>
            </a:r>
            <a:r>
              <a:rPr lang="th-TH" sz="4000" b="1" dirty="0" err="1" smtClean="0">
                <a:solidFill>
                  <a:srgbClr val="7030A0"/>
                </a:solidFill>
              </a:rPr>
              <a:t>อโม</a:t>
            </a:r>
            <a:r>
              <a:rPr lang="th-TH" sz="4000" b="1" dirty="0" smtClean="0">
                <a:solidFill>
                  <a:srgbClr val="7030A0"/>
                </a:solidFill>
              </a:rPr>
              <a:t>หะ  เป็นต้น</a:t>
            </a:r>
            <a:br>
              <a:rPr lang="th-TH" sz="4000" b="1" dirty="0" smtClean="0">
                <a:solidFill>
                  <a:srgbClr val="7030A0"/>
                </a:solidFill>
              </a:rPr>
            </a:br>
            <a:r>
              <a:rPr lang="th-TH" sz="4000" b="1" dirty="0">
                <a:solidFill>
                  <a:srgbClr val="7030A0"/>
                </a:solidFill>
              </a:rPr>
              <a:t> </a:t>
            </a:r>
            <a:r>
              <a:rPr lang="th-TH" sz="4000" b="1" dirty="0" smtClean="0">
                <a:solidFill>
                  <a:srgbClr val="7030A0"/>
                </a:solidFill>
              </a:rPr>
              <a:t>    </a:t>
            </a:r>
            <a:r>
              <a:rPr lang="th-TH" sz="4000" b="1" dirty="0" smtClean="0">
                <a:solidFill>
                  <a:srgbClr val="7030A0"/>
                </a:solidFill>
              </a:rPr>
              <a:t>ระดับที่ ๒ จิตที่เป็นสุข โดยใช้หลักธรรมต่างๆ เช่น พรหมวิหาร ๔ </a:t>
            </a:r>
            <a:r>
              <a:rPr lang="th-TH" sz="4000" b="1" dirty="0" err="1" smtClean="0">
                <a:solidFill>
                  <a:srgbClr val="7030A0"/>
                </a:solidFill>
              </a:rPr>
              <a:t>ปิ</a:t>
            </a:r>
            <a:r>
              <a:rPr lang="th-TH" sz="4000" b="1" dirty="0" smtClean="0">
                <a:solidFill>
                  <a:srgbClr val="7030A0"/>
                </a:solidFill>
              </a:rPr>
              <a:t>ติสุข เป็นต้น</a:t>
            </a:r>
            <a:br>
              <a:rPr lang="th-TH" sz="4000" b="1" dirty="0" smtClean="0">
                <a:solidFill>
                  <a:srgbClr val="7030A0"/>
                </a:solidFill>
              </a:rPr>
            </a:br>
            <a:endParaRPr lang="en-US" sz="4400" b="1" dirty="0">
              <a:solidFill>
                <a:srgbClr val="7030A0"/>
              </a:solidFill>
              <a:latin typeface="TH Sarabun New" panose="020B0500040200020003" pitchFamily="34" charset="-34"/>
              <a:cs typeface="TH Sarabun New" panose="020B0500040200020003" pitchFamily="34" charset="-34"/>
            </a:endParaRPr>
          </a:p>
        </p:txBody>
      </p:sp>
    </p:spTree>
    <p:extLst>
      <p:ext uri="{BB962C8B-B14F-4D97-AF65-F5344CB8AC3E}">
        <p14:creationId xmlns:p14="http://schemas.microsoft.com/office/powerpoint/2010/main" val="11367411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p:cNvSpPr>
            <a:spLocks noGrp="1"/>
          </p:cNvSpPr>
          <p:nvPr>
            <p:ph type="ctrTitle"/>
          </p:nvPr>
        </p:nvSpPr>
        <p:spPr>
          <a:xfrm>
            <a:off x="1295400" y="914400"/>
            <a:ext cx="9144000" cy="3860800"/>
          </a:xfrm>
        </p:spPr>
        <p:txBody>
          <a:bodyPr>
            <a:noAutofit/>
          </a:bodyPr>
          <a:lstStyle/>
          <a:p>
            <a:pPr algn="l"/>
            <a:r>
              <a:rPr lang="th-TH" sz="4400" b="1" dirty="0">
                <a:solidFill>
                  <a:srgbClr val="FF0000"/>
                </a:solidFill>
              </a:rPr>
              <a:t> </a:t>
            </a:r>
            <a:r>
              <a:rPr lang="th-TH" sz="4400" b="1" dirty="0" smtClean="0">
                <a:solidFill>
                  <a:srgbClr val="FF0000"/>
                </a:solidFill>
              </a:rPr>
              <a:t>   </a:t>
            </a:r>
            <a:r>
              <a:rPr lang="th-TH" sz="4400" b="1" dirty="0" smtClean="0">
                <a:solidFill>
                  <a:srgbClr val="FF0000"/>
                </a:solidFill>
              </a:rPr>
              <a:t>๓. การสร้างองค์ความรู้ </a:t>
            </a:r>
            <a:r>
              <a:rPr lang="th-TH" sz="4400" b="1" dirty="0" smtClean="0">
                <a:solidFill>
                  <a:srgbClr val="7030A0"/>
                </a:solidFill>
              </a:rPr>
              <a:t>เป็นการรู้เท่าทันกับการควบคุมพฤติกรรมของต้น และการสร้างจิตสำนึกที่ดี โดยเฉพาะปัญญาที่รู้เข้าใจกระบวนการของเหตุปัจจัยในธรรมชาติ เช่น การรู้โทษของการทำลายธรรมชาติด้วยปัญญา ส่งผลให้มนุษย์ต้องอนุรักษ์ธรรมชาติ เป็นต้น</a:t>
            </a:r>
            <a:br>
              <a:rPr lang="th-TH" sz="4400" b="1" dirty="0" smtClean="0">
                <a:solidFill>
                  <a:srgbClr val="7030A0"/>
                </a:solidFill>
              </a:rPr>
            </a:br>
            <a:endParaRPr lang="en-US" sz="4800" b="1" dirty="0">
              <a:solidFill>
                <a:srgbClr val="FF0000"/>
              </a:solidFill>
              <a:latin typeface="TH Sarabun New" panose="020B0500040200020003" pitchFamily="34" charset="-34"/>
              <a:cs typeface="TH Sarabun New" panose="020B0500040200020003" pitchFamily="34" charset="-34"/>
            </a:endParaRPr>
          </a:p>
        </p:txBody>
      </p:sp>
    </p:spTree>
    <p:extLst>
      <p:ext uri="{BB962C8B-B14F-4D97-AF65-F5344CB8AC3E}">
        <p14:creationId xmlns:p14="http://schemas.microsoft.com/office/powerpoint/2010/main" val="12548946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p:cNvSpPr>
            <a:spLocks noGrp="1"/>
          </p:cNvSpPr>
          <p:nvPr>
            <p:ph type="ctrTitle"/>
          </p:nvPr>
        </p:nvSpPr>
        <p:spPr>
          <a:xfrm>
            <a:off x="1193800" y="584200"/>
            <a:ext cx="9144000" cy="5499100"/>
          </a:xfrm>
        </p:spPr>
        <p:txBody>
          <a:bodyPr>
            <a:noAutofit/>
          </a:bodyPr>
          <a:lstStyle/>
          <a:p>
            <a:pPr algn="l"/>
            <a:r>
              <a:rPr lang="th-TH" sz="4400" b="1" dirty="0" smtClean="0">
                <a:solidFill>
                  <a:srgbClr val="FF0000"/>
                </a:solidFill>
              </a:rPr>
              <a:t>     </a:t>
            </a:r>
            <a:r>
              <a:rPr lang="th-TH" sz="4800" b="1" dirty="0" smtClean="0">
                <a:solidFill>
                  <a:srgbClr val="FF0000"/>
                </a:solidFill>
              </a:rPr>
              <a:t>ปัญหาที่ถ่วงการพัฒนาวิทยาศาสตร์ในประเทศไทย</a:t>
            </a:r>
            <a:r>
              <a:rPr lang="th-TH" sz="5400" b="1" dirty="0" smtClean="0">
                <a:solidFill>
                  <a:srgbClr val="FF0000"/>
                </a:solidFill>
              </a:rPr>
              <a:t/>
            </a:r>
            <a:br>
              <a:rPr lang="th-TH" sz="5400" b="1" dirty="0" smtClean="0">
                <a:solidFill>
                  <a:srgbClr val="FF0000"/>
                </a:solidFill>
              </a:rPr>
            </a:br>
            <a:r>
              <a:rPr lang="th-TH" sz="4400" b="1" dirty="0">
                <a:solidFill>
                  <a:srgbClr val="FF0000"/>
                </a:solidFill>
              </a:rPr>
              <a:t> </a:t>
            </a:r>
            <a:r>
              <a:rPr lang="th-TH" sz="4400" b="1" dirty="0" smtClean="0">
                <a:solidFill>
                  <a:srgbClr val="FF0000"/>
                </a:solidFill>
              </a:rPr>
              <a:t>    ๑. มีแต่วัฒนธรรมเทคโนโลยี ขาดวัฒนธรรมวิทยาศาสตร์</a:t>
            </a:r>
            <a:br>
              <a:rPr lang="th-TH" sz="4400" b="1" dirty="0" smtClean="0">
                <a:solidFill>
                  <a:srgbClr val="FF0000"/>
                </a:solidFill>
              </a:rPr>
            </a:br>
            <a:r>
              <a:rPr lang="th-TH" sz="4400" b="1" dirty="0">
                <a:solidFill>
                  <a:srgbClr val="FF0000"/>
                </a:solidFill>
              </a:rPr>
              <a:t> </a:t>
            </a:r>
            <a:r>
              <a:rPr lang="th-TH" sz="4400" b="1" dirty="0" smtClean="0">
                <a:solidFill>
                  <a:srgbClr val="FF0000"/>
                </a:solidFill>
              </a:rPr>
              <a:t>        วัฒนธรรมเทคโนโลยี </a:t>
            </a:r>
            <a:r>
              <a:rPr lang="th-TH" sz="4400" b="1" dirty="0" smtClean="0">
                <a:solidFill>
                  <a:srgbClr val="7030A0"/>
                </a:solidFill>
              </a:rPr>
              <a:t>คือ มีวิถีชีวิตที่เน้นเทคโนโลยี โดยเฉพาะในด้านการบริโภค หาความสะดวกสบาย ปล่อยชีวิตขึ้นต่อเทคโนโลยี</a:t>
            </a:r>
            <a:br>
              <a:rPr lang="th-TH" sz="4400" b="1" dirty="0" smtClean="0">
                <a:solidFill>
                  <a:srgbClr val="7030A0"/>
                </a:solidFill>
              </a:rPr>
            </a:br>
            <a:r>
              <a:rPr lang="th-TH" sz="4400" b="1" dirty="0">
                <a:solidFill>
                  <a:srgbClr val="7030A0"/>
                </a:solidFill>
              </a:rPr>
              <a:t> </a:t>
            </a:r>
            <a:r>
              <a:rPr lang="th-TH" sz="4400" b="1" dirty="0" smtClean="0">
                <a:solidFill>
                  <a:srgbClr val="7030A0"/>
                </a:solidFill>
              </a:rPr>
              <a:t>         </a:t>
            </a:r>
            <a:r>
              <a:rPr lang="th-TH" sz="4400" b="1" dirty="0" smtClean="0">
                <a:solidFill>
                  <a:srgbClr val="FF0000"/>
                </a:solidFill>
              </a:rPr>
              <a:t>วัฒนธรรมวิทยาศาสตร์ </a:t>
            </a:r>
            <a:r>
              <a:rPr lang="th-TH" sz="4400" b="1" dirty="0" smtClean="0">
                <a:solidFill>
                  <a:srgbClr val="7030A0"/>
                </a:solidFill>
              </a:rPr>
              <a:t>คือ มีวิถีชีวิตแห่งการแสวงหาความรู้ ชอบสืบค้นหาความรู้มองตามเหตุปัจจัย คิดอะไรเป็นเหตุเป็นผล</a:t>
            </a:r>
            <a:endParaRPr lang="en-US" sz="4800" b="1" dirty="0">
              <a:solidFill>
                <a:srgbClr val="FF0000"/>
              </a:solidFill>
              <a:latin typeface="TH Sarabun New" panose="020B0500040200020003" pitchFamily="34" charset="-34"/>
              <a:cs typeface="TH Sarabun New" panose="020B0500040200020003" pitchFamily="34" charset="-34"/>
            </a:endParaRPr>
          </a:p>
        </p:txBody>
      </p:sp>
    </p:spTree>
    <p:extLst>
      <p:ext uri="{BB962C8B-B14F-4D97-AF65-F5344CB8AC3E}">
        <p14:creationId xmlns:p14="http://schemas.microsoft.com/office/powerpoint/2010/main" val="10135560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p:cNvSpPr>
            <a:spLocks noGrp="1"/>
          </p:cNvSpPr>
          <p:nvPr>
            <p:ph type="ctrTitle"/>
          </p:nvPr>
        </p:nvSpPr>
        <p:spPr>
          <a:xfrm>
            <a:off x="1282700" y="101600"/>
            <a:ext cx="9144000" cy="5334000"/>
          </a:xfrm>
        </p:spPr>
        <p:txBody>
          <a:bodyPr>
            <a:noAutofit/>
          </a:bodyPr>
          <a:lstStyle/>
          <a:p>
            <a:pPr algn="l"/>
            <a:r>
              <a:rPr lang="th-TH" sz="4800" b="1" dirty="0" smtClean="0">
                <a:solidFill>
                  <a:srgbClr val="00B050"/>
                </a:solidFill>
              </a:rPr>
              <a:t>      </a:t>
            </a:r>
            <a:r>
              <a:rPr lang="th-TH" sz="4800" b="1" dirty="0" smtClean="0">
                <a:solidFill>
                  <a:srgbClr val="00B050"/>
                </a:solidFill>
              </a:rPr>
              <a:t>๒. การมองความเจริญแบบนักเสพผล ไม่มองแบบนักสร้างเหตุ</a:t>
            </a:r>
            <a:br>
              <a:rPr lang="th-TH" sz="4800" b="1" dirty="0" smtClean="0">
                <a:solidFill>
                  <a:srgbClr val="00B050"/>
                </a:solidFill>
              </a:rPr>
            </a:br>
            <a:r>
              <a:rPr lang="th-TH" sz="4800" b="1" dirty="0">
                <a:solidFill>
                  <a:srgbClr val="00B050"/>
                </a:solidFill>
              </a:rPr>
              <a:t> </a:t>
            </a:r>
            <a:r>
              <a:rPr lang="th-TH" sz="4800" b="1" dirty="0" smtClean="0">
                <a:solidFill>
                  <a:srgbClr val="00B050"/>
                </a:solidFill>
              </a:rPr>
              <a:t>    </a:t>
            </a:r>
            <a:r>
              <a:rPr lang="th-TH" sz="4800" b="1" dirty="0" smtClean="0">
                <a:solidFill>
                  <a:srgbClr val="FF0000"/>
                </a:solidFill>
              </a:rPr>
              <a:t>นักเสพผล </a:t>
            </a:r>
            <a:r>
              <a:rPr lang="th-TH" sz="4800" b="1" dirty="0" smtClean="0">
                <a:solidFill>
                  <a:srgbClr val="7030A0"/>
                </a:solidFill>
              </a:rPr>
              <a:t>มุ่งเน้นวัฒนธรรมบริโภค เป็นตัวหนุนวัฒนธรรมเทคโนโลยี</a:t>
            </a:r>
            <a:br>
              <a:rPr lang="th-TH" sz="4800" b="1" dirty="0" smtClean="0">
                <a:solidFill>
                  <a:srgbClr val="7030A0"/>
                </a:solidFill>
              </a:rPr>
            </a:br>
            <a:r>
              <a:rPr lang="th-TH" sz="4800" b="1" dirty="0">
                <a:solidFill>
                  <a:srgbClr val="7030A0"/>
                </a:solidFill>
              </a:rPr>
              <a:t> </a:t>
            </a:r>
            <a:r>
              <a:rPr lang="th-TH" sz="4800" b="1" dirty="0" smtClean="0">
                <a:solidFill>
                  <a:srgbClr val="7030A0"/>
                </a:solidFill>
              </a:rPr>
              <a:t>    </a:t>
            </a:r>
            <a:r>
              <a:rPr lang="th-TH" sz="4800" b="1" dirty="0" smtClean="0">
                <a:solidFill>
                  <a:srgbClr val="FF0000"/>
                </a:solidFill>
              </a:rPr>
              <a:t>นักสร้างเหตุ</a:t>
            </a:r>
            <a:r>
              <a:rPr lang="th-TH" sz="4800" b="1" dirty="0" smtClean="0">
                <a:solidFill>
                  <a:srgbClr val="7030A0"/>
                </a:solidFill>
              </a:rPr>
              <a:t> คือ เมื่อคิดจะทำอะไรก็จะสืบสาวเหตุปัจจัยในกระบวนการของเหตุผล</a:t>
            </a:r>
            <a:endParaRPr lang="en-US" sz="5400" b="1" dirty="0">
              <a:solidFill>
                <a:srgbClr val="00B050"/>
              </a:solidFill>
              <a:latin typeface="TH Sarabun New" panose="020B0500040200020003" pitchFamily="34" charset="-34"/>
              <a:cs typeface="TH Sarabun New" panose="020B0500040200020003" pitchFamily="34" charset="-34"/>
            </a:endParaRPr>
          </a:p>
        </p:txBody>
      </p:sp>
    </p:spTree>
    <p:extLst>
      <p:ext uri="{BB962C8B-B14F-4D97-AF65-F5344CB8AC3E}">
        <p14:creationId xmlns:p14="http://schemas.microsoft.com/office/powerpoint/2010/main" val="34121881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p:cNvSpPr>
            <a:spLocks noGrp="1"/>
          </p:cNvSpPr>
          <p:nvPr>
            <p:ph type="ctrTitle"/>
          </p:nvPr>
        </p:nvSpPr>
        <p:spPr>
          <a:xfrm>
            <a:off x="1282700" y="101600"/>
            <a:ext cx="9144000" cy="5334000"/>
          </a:xfrm>
        </p:spPr>
        <p:txBody>
          <a:bodyPr>
            <a:noAutofit/>
          </a:bodyPr>
          <a:lstStyle/>
          <a:p>
            <a:pPr algn="l"/>
            <a:r>
              <a:rPr lang="th-TH" sz="4400" b="1" dirty="0" smtClean="0">
                <a:solidFill>
                  <a:srgbClr val="00B050"/>
                </a:solidFill>
              </a:rPr>
              <a:t>      </a:t>
            </a:r>
            <a:r>
              <a:rPr lang="th-TH" sz="4400" b="1" dirty="0" smtClean="0">
                <a:solidFill>
                  <a:srgbClr val="00B050"/>
                </a:solidFill>
              </a:rPr>
              <a:t>๓. การอบรมเลี้ยงดู</a:t>
            </a:r>
            <a:r>
              <a:rPr lang="th-TH" sz="4400" b="1" dirty="0" err="1" smtClean="0">
                <a:solidFill>
                  <a:srgbClr val="00B050"/>
                </a:solidFill>
              </a:rPr>
              <a:t>เด็น</a:t>
            </a:r>
            <a:r>
              <a:rPr lang="th-TH" sz="4400" b="1" dirty="0" smtClean="0">
                <a:solidFill>
                  <a:srgbClr val="00B050"/>
                </a:solidFill>
              </a:rPr>
              <a:t>แบบส่งเสริมตัณหา ไม่ส่งเสริมฉันทะ </a:t>
            </a:r>
            <a:r>
              <a:rPr lang="th-TH" sz="4400" b="1" dirty="0" smtClean="0">
                <a:solidFill>
                  <a:srgbClr val="7030A0"/>
                </a:solidFill>
              </a:rPr>
              <a:t>ส่งเสริมให้อยู่ดีกินดี แสวงหาแต่ความสุข (</a:t>
            </a:r>
            <a:r>
              <a:rPr lang="th-TH" sz="4400" b="1" dirty="0" err="1" smtClean="0">
                <a:solidFill>
                  <a:srgbClr val="7030A0"/>
                </a:solidFill>
              </a:rPr>
              <a:t>ตัญ</a:t>
            </a:r>
            <a:r>
              <a:rPr lang="th-TH" sz="4400" b="1" dirty="0" smtClean="0">
                <a:solidFill>
                  <a:srgbClr val="7030A0"/>
                </a:solidFill>
              </a:rPr>
              <a:t>หา) ไม่ส่งเสริมฉันทะ คือ ความใฝ่รู้และใฝ่ที่จะทำ </a:t>
            </a:r>
            <a:br>
              <a:rPr lang="th-TH" sz="4400" b="1" dirty="0" smtClean="0">
                <a:solidFill>
                  <a:srgbClr val="7030A0"/>
                </a:solidFill>
              </a:rPr>
            </a:br>
            <a:r>
              <a:rPr lang="th-TH" sz="4400" b="1" dirty="0">
                <a:solidFill>
                  <a:srgbClr val="7030A0"/>
                </a:solidFill>
              </a:rPr>
              <a:t> </a:t>
            </a:r>
            <a:r>
              <a:rPr lang="th-TH" sz="4400" b="1" dirty="0" smtClean="0">
                <a:solidFill>
                  <a:srgbClr val="7030A0"/>
                </a:solidFill>
              </a:rPr>
              <a:t>   </a:t>
            </a:r>
            <a:r>
              <a:rPr lang="th-TH" sz="4400" b="1" dirty="0" smtClean="0">
                <a:solidFill>
                  <a:srgbClr val="FF0000"/>
                </a:solidFill>
              </a:rPr>
              <a:t>๔. ความอ่อนในอุเบกขา ไม่ให้โอกาสแก่เด็กที่จะพัฒนา   </a:t>
            </a:r>
            <a:br>
              <a:rPr lang="th-TH" sz="4400" b="1" dirty="0" smtClean="0">
                <a:solidFill>
                  <a:srgbClr val="FF0000"/>
                </a:solidFill>
              </a:rPr>
            </a:br>
            <a:r>
              <a:rPr lang="th-TH" sz="4400" b="1" dirty="0">
                <a:solidFill>
                  <a:srgbClr val="FF0000"/>
                </a:solidFill>
              </a:rPr>
              <a:t> </a:t>
            </a:r>
            <a:r>
              <a:rPr lang="th-TH" sz="4400" b="1" dirty="0" smtClean="0">
                <a:solidFill>
                  <a:srgbClr val="FF0000"/>
                </a:solidFill>
              </a:rPr>
              <a:t>   </a:t>
            </a:r>
            <a:r>
              <a:rPr lang="th-TH" sz="4400" b="1" dirty="0" smtClean="0">
                <a:solidFill>
                  <a:srgbClr val="7030A0"/>
                </a:solidFill>
              </a:rPr>
              <a:t>อ่อนอุเบกขา คือ ไม่ส่งเสริมให้เด็กรู้จักรับผิดชอบในการที่จะพัฒนาตนเอง แต่ใช้เมตตามากเกินไป</a:t>
            </a:r>
            <a:br>
              <a:rPr lang="th-TH" sz="4400" b="1" dirty="0" smtClean="0">
                <a:solidFill>
                  <a:srgbClr val="7030A0"/>
                </a:solidFill>
              </a:rPr>
            </a:br>
            <a:r>
              <a:rPr lang="th-TH" sz="4400" b="1" dirty="0" smtClean="0">
                <a:solidFill>
                  <a:srgbClr val="7030A0"/>
                </a:solidFill>
              </a:rPr>
              <a:t>    </a:t>
            </a:r>
            <a:endParaRPr lang="en-US" sz="4800" b="1" dirty="0">
              <a:solidFill>
                <a:srgbClr val="00B050"/>
              </a:solidFill>
              <a:latin typeface="TH Sarabun New" panose="020B0500040200020003" pitchFamily="34" charset="-34"/>
              <a:cs typeface="TH Sarabun New" panose="020B0500040200020003" pitchFamily="34" charset="-34"/>
            </a:endParaRPr>
          </a:p>
        </p:txBody>
      </p:sp>
    </p:spTree>
    <p:extLst>
      <p:ext uri="{BB962C8B-B14F-4D97-AF65-F5344CB8AC3E}">
        <p14:creationId xmlns:p14="http://schemas.microsoft.com/office/powerpoint/2010/main" val="1498572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p:cNvSpPr>
            <a:spLocks noGrp="1"/>
          </p:cNvSpPr>
          <p:nvPr>
            <p:ph type="ctrTitle"/>
          </p:nvPr>
        </p:nvSpPr>
        <p:spPr>
          <a:xfrm>
            <a:off x="1282700" y="101600"/>
            <a:ext cx="9144000" cy="5918200"/>
          </a:xfrm>
        </p:spPr>
        <p:txBody>
          <a:bodyPr>
            <a:noAutofit/>
          </a:bodyPr>
          <a:lstStyle/>
          <a:p>
            <a:pPr algn="l"/>
            <a:r>
              <a:rPr lang="th-TH" sz="4400" b="1" dirty="0" smtClean="0">
                <a:solidFill>
                  <a:srgbClr val="0070C0"/>
                </a:solidFill>
              </a:rPr>
              <a:t>       </a:t>
            </a:r>
            <a:r>
              <a:rPr lang="th-TH" sz="4400" b="1" dirty="0">
                <a:solidFill>
                  <a:srgbClr val="0070C0"/>
                </a:solidFill>
              </a:rPr>
              <a:t> </a:t>
            </a:r>
            <a:r>
              <a:rPr lang="th-TH" sz="4400" b="1" dirty="0" smtClean="0">
                <a:solidFill>
                  <a:srgbClr val="0070C0"/>
                </a:solidFill>
              </a:rPr>
              <a:t>หลักปฏิบัติในการอบรมเลี้ยงดูเด็ก ใช้ธรรม ๔ ข้อ คือ</a:t>
            </a:r>
            <a:br>
              <a:rPr lang="th-TH" sz="4400" b="1" dirty="0" smtClean="0">
                <a:solidFill>
                  <a:srgbClr val="0070C0"/>
                </a:solidFill>
              </a:rPr>
            </a:br>
            <a:r>
              <a:rPr lang="th-TH" sz="4000" b="1" dirty="0">
                <a:solidFill>
                  <a:srgbClr val="7030A0"/>
                </a:solidFill>
              </a:rPr>
              <a:t> </a:t>
            </a:r>
            <a:r>
              <a:rPr lang="th-TH" sz="4000" b="1" dirty="0" smtClean="0">
                <a:solidFill>
                  <a:srgbClr val="7030A0"/>
                </a:solidFill>
              </a:rPr>
              <a:t>    ๑. ในยามปกติ อยู่กันตามธรรมดา </a:t>
            </a:r>
            <a:r>
              <a:rPr lang="th-TH" sz="4000" b="1" dirty="0" smtClean="0">
                <a:solidFill>
                  <a:srgbClr val="FF0000"/>
                </a:solidFill>
              </a:rPr>
              <a:t>ใช้เมตตา </a:t>
            </a:r>
            <a:r>
              <a:rPr lang="th-TH" sz="4000" b="1" dirty="0" smtClean="0">
                <a:solidFill>
                  <a:srgbClr val="7030A0"/>
                </a:solidFill>
              </a:rPr>
              <a:t>คือหวังดี ปรารถนาดี แสดงน้ำใจ เอาใจใส่ด้วยไมตรี ให้รู้สึกอบอุ่นร่มเย็น</a:t>
            </a:r>
            <a:br>
              <a:rPr lang="th-TH" sz="4000" b="1" dirty="0" smtClean="0">
                <a:solidFill>
                  <a:srgbClr val="7030A0"/>
                </a:solidFill>
              </a:rPr>
            </a:br>
            <a:r>
              <a:rPr lang="th-TH" sz="4000" b="1" dirty="0">
                <a:solidFill>
                  <a:srgbClr val="7030A0"/>
                </a:solidFill>
              </a:rPr>
              <a:t> </a:t>
            </a:r>
            <a:r>
              <a:rPr lang="th-TH" sz="4000" b="1" dirty="0" smtClean="0">
                <a:solidFill>
                  <a:srgbClr val="7030A0"/>
                </a:solidFill>
              </a:rPr>
              <a:t>    ๒. เมื่อเด็กเดือดร้อน มีทุกข์ </a:t>
            </a:r>
            <a:r>
              <a:rPr lang="th-TH" sz="4000" b="1" dirty="0" smtClean="0">
                <a:solidFill>
                  <a:srgbClr val="FF0000"/>
                </a:solidFill>
              </a:rPr>
              <a:t>ใช้กรุณา </a:t>
            </a:r>
            <a:r>
              <a:rPr lang="th-TH" sz="4000" b="1" dirty="0" smtClean="0">
                <a:solidFill>
                  <a:srgbClr val="7030A0"/>
                </a:solidFill>
              </a:rPr>
              <a:t>คือ สงสาร เห็นใจ ขวนขวายช่วยเหลือ หาทางปัดเป่า ปลดเปลื้องความทุกข์ยาก</a:t>
            </a:r>
            <a:br>
              <a:rPr lang="th-TH" sz="4000" b="1" dirty="0" smtClean="0">
                <a:solidFill>
                  <a:srgbClr val="7030A0"/>
                </a:solidFill>
              </a:rPr>
            </a:br>
            <a:r>
              <a:rPr lang="th-TH" sz="4000" b="1" dirty="0">
                <a:solidFill>
                  <a:srgbClr val="7030A0"/>
                </a:solidFill>
              </a:rPr>
              <a:t> </a:t>
            </a:r>
            <a:r>
              <a:rPr lang="th-TH" sz="4000" b="1" dirty="0" smtClean="0">
                <a:solidFill>
                  <a:srgbClr val="7030A0"/>
                </a:solidFill>
              </a:rPr>
              <a:t>    ๓. เมื่อเด็กประสบความสำเร็จ </a:t>
            </a:r>
            <a:r>
              <a:rPr lang="th-TH" sz="4000" b="1" dirty="0" smtClean="0">
                <a:solidFill>
                  <a:srgbClr val="FF0000"/>
                </a:solidFill>
              </a:rPr>
              <a:t>ใช้มุทิตา </a:t>
            </a:r>
            <a:r>
              <a:rPr lang="th-TH" sz="4000" b="1" dirty="0" smtClean="0">
                <a:solidFill>
                  <a:srgbClr val="7030A0"/>
                </a:solidFill>
              </a:rPr>
              <a:t>คือ พลอยยินดี รื่นเริงบันเทิงใจด้วย และส่งเสริมสนับสนุน</a:t>
            </a:r>
            <a:br>
              <a:rPr lang="th-TH" sz="4000" b="1" dirty="0" smtClean="0">
                <a:solidFill>
                  <a:srgbClr val="7030A0"/>
                </a:solidFill>
              </a:rPr>
            </a:br>
            <a:r>
              <a:rPr lang="th-TH" sz="4000" b="1" dirty="0">
                <a:solidFill>
                  <a:srgbClr val="7030A0"/>
                </a:solidFill>
              </a:rPr>
              <a:t> </a:t>
            </a:r>
            <a:r>
              <a:rPr lang="th-TH" sz="4000" b="1" dirty="0" smtClean="0">
                <a:solidFill>
                  <a:srgbClr val="7030A0"/>
                </a:solidFill>
              </a:rPr>
              <a:t>    ๔. แต่เมื่อใดเด็กจะต้องรับผิดชอบตนเอง </a:t>
            </a:r>
            <a:r>
              <a:rPr lang="th-TH" sz="4000" b="1" dirty="0" smtClean="0">
                <a:solidFill>
                  <a:srgbClr val="FF0000"/>
                </a:solidFill>
              </a:rPr>
              <a:t>ใช้อุเบกขา </a:t>
            </a:r>
            <a:r>
              <a:rPr lang="th-TH" sz="4000" b="1" dirty="0" smtClean="0">
                <a:solidFill>
                  <a:srgbClr val="7030A0"/>
                </a:solidFill>
              </a:rPr>
              <a:t>คือ วางท่าทีเฉยคอยดู เอาความถูกต้องและผลดีเป็นหลัก รู้จักปล่อยให้เขาทำด้วยตนเอง ให้หัดแก้ปัญหา และรู้จักแก้ไขความผิดพลาดของตน</a:t>
            </a:r>
            <a:endParaRPr lang="en-US" sz="4400" b="1" dirty="0">
              <a:solidFill>
                <a:srgbClr val="0070C0"/>
              </a:solidFill>
              <a:latin typeface="TH Sarabun New" panose="020B0500040200020003" pitchFamily="34" charset="-34"/>
              <a:cs typeface="TH Sarabun New" panose="020B0500040200020003" pitchFamily="34" charset="-34"/>
            </a:endParaRPr>
          </a:p>
        </p:txBody>
      </p:sp>
    </p:spTree>
    <p:extLst>
      <p:ext uri="{BB962C8B-B14F-4D97-AF65-F5344CB8AC3E}">
        <p14:creationId xmlns:p14="http://schemas.microsoft.com/office/powerpoint/2010/main" val="9562281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p:cNvSpPr>
            <a:spLocks noGrp="1"/>
          </p:cNvSpPr>
          <p:nvPr>
            <p:ph type="ctrTitle"/>
          </p:nvPr>
        </p:nvSpPr>
        <p:spPr>
          <a:xfrm>
            <a:off x="1282700" y="101600"/>
            <a:ext cx="9144000" cy="5918200"/>
          </a:xfrm>
        </p:spPr>
        <p:txBody>
          <a:bodyPr>
            <a:noAutofit/>
          </a:bodyPr>
          <a:lstStyle/>
          <a:p>
            <a:pPr algn="l"/>
            <a:r>
              <a:rPr lang="th-TH" sz="4000" b="1" dirty="0" smtClean="0">
                <a:solidFill>
                  <a:srgbClr val="FF0000"/>
                </a:solidFill>
              </a:rPr>
              <a:t>       </a:t>
            </a:r>
            <a:r>
              <a:rPr lang="th-TH" sz="4000" b="1" dirty="0">
                <a:solidFill>
                  <a:srgbClr val="FF0000"/>
                </a:solidFill>
              </a:rPr>
              <a:t> </a:t>
            </a:r>
            <a:r>
              <a:rPr lang="th-TH" sz="3600" b="1" dirty="0" smtClean="0">
                <a:solidFill>
                  <a:srgbClr val="FF0000"/>
                </a:solidFill>
              </a:rPr>
              <a:t>๕. ขาดการปลูกฝังความใฝ่รู้อย่างบริสุทธิ์ใจ </a:t>
            </a:r>
            <a:r>
              <a:rPr lang="th-TH" sz="3600" b="1" dirty="0" smtClean="0">
                <a:solidFill>
                  <a:srgbClr val="7030A0"/>
                </a:solidFill>
              </a:rPr>
              <a:t>ความใฝ่รู้เป็นแหล่งที่มาของความเจริญก้าวหน้าในการค้นคว้าทางวิทยาศาสตร์ ความใฝ่รู้อย่างบริสุทธิ์ใจกับความใฝ่ปรารถนาสร้างสรรค์ชีวิตที่ดีงาม เพื่อแก้ปัญหาและพัฒนามนุษย์</a:t>
            </a:r>
            <a:br>
              <a:rPr lang="th-TH" sz="3600" b="1" dirty="0" smtClean="0">
                <a:solidFill>
                  <a:srgbClr val="7030A0"/>
                </a:solidFill>
              </a:rPr>
            </a:br>
            <a:r>
              <a:rPr lang="th-TH" sz="3600" b="1" dirty="0">
                <a:solidFill>
                  <a:srgbClr val="7030A0"/>
                </a:solidFill>
              </a:rPr>
              <a:t> </a:t>
            </a:r>
            <a:r>
              <a:rPr lang="th-TH" sz="3600" b="1" dirty="0" smtClean="0">
                <a:solidFill>
                  <a:srgbClr val="7030A0"/>
                </a:solidFill>
              </a:rPr>
              <a:t>    </a:t>
            </a:r>
            <a:r>
              <a:rPr lang="th-TH" sz="3600" b="1" dirty="0" smtClean="0">
                <a:solidFill>
                  <a:srgbClr val="FF0000"/>
                </a:solidFill>
              </a:rPr>
              <a:t>๖. ลักษณะจิตแบบผู้ตามรอรับ ขาดความเป็นผู้นำและเป็นผู้ให้ </a:t>
            </a:r>
            <a:r>
              <a:rPr lang="th-TH" sz="3600" b="1" dirty="0" smtClean="0">
                <a:solidFill>
                  <a:srgbClr val="7030A0"/>
                </a:solidFill>
              </a:rPr>
              <a:t>สามารถแก้ไข ๓ ประการคือ เกิดความสำนึกตื่นตัว การตามทันเชิงความคิด และการพยากรณ์ล่วงหน้า (มองอนาคต)</a:t>
            </a:r>
            <a:br>
              <a:rPr lang="th-TH" sz="3600" b="1" dirty="0" smtClean="0">
                <a:solidFill>
                  <a:srgbClr val="7030A0"/>
                </a:solidFill>
              </a:rPr>
            </a:br>
            <a:r>
              <a:rPr lang="th-TH" sz="3600" b="1" dirty="0">
                <a:solidFill>
                  <a:srgbClr val="FF0000"/>
                </a:solidFill>
              </a:rPr>
              <a:t> </a:t>
            </a:r>
            <a:r>
              <a:rPr lang="th-TH" sz="3600" b="1" dirty="0" smtClean="0">
                <a:solidFill>
                  <a:srgbClr val="FF0000"/>
                </a:solidFill>
              </a:rPr>
              <a:t>    ๗. ได้ผู้เรียนจบ แต่อาจจะไม่ได้</a:t>
            </a:r>
            <a:r>
              <a:rPr lang="th-TH" sz="3600" b="1" dirty="0" err="1" smtClean="0">
                <a:solidFill>
                  <a:srgbClr val="FF0000"/>
                </a:solidFill>
              </a:rPr>
              <a:t>บัญฑิต</a:t>
            </a:r>
            <a:r>
              <a:rPr lang="th-TH" sz="3600" b="1" dirty="0" smtClean="0">
                <a:solidFill>
                  <a:srgbClr val="FF0000"/>
                </a:solidFill>
              </a:rPr>
              <a:t> </a:t>
            </a:r>
            <a:r>
              <a:rPr lang="th-TH" sz="3600" b="1" dirty="0" smtClean="0">
                <a:solidFill>
                  <a:srgbClr val="7030A0"/>
                </a:solidFill>
              </a:rPr>
              <a:t>บัณฑิตวิทยาศาสตร์ คือ เป็นบัณฑิต ซึ่งพร้อมที่จะดำเนินชีวิตที่ดีงามและรับผิดชอบสังคมไปด้วย โดยนำวิชาวิทยาศาสตร์ไปใช้ปฏิบัติการ</a:t>
            </a:r>
            <a:br>
              <a:rPr lang="th-TH" sz="3600" b="1" dirty="0" smtClean="0">
                <a:solidFill>
                  <a:srgbClr val="7030A0"/>
                </a:solidFill>
              </a:rPr>
            </a:br>
            <a:r>
              <a:rPr lang="th-TH" sz="3600" b="1" dirty="0" smtClean="0">
                <a:solidFill>
                  <a:srgbClr val="7030A0"/>
                </a:solidFill>
              </a:rPr>
              <a:t>     </a:t>
            </a:r>
            <a:r>
              <a:rPr lang="th-TH" sz="3600" b="1" dirty="0" smtClean="0">
                <a:solidFill>
                  <a:srgbClr val="FF0000"/>
                </a:solidFill>
              </a:rPr>
              <a:t>๘. </a:t>
            </a:r>
            <a:r>
              <a:rPr lang="th-TH" sz="3600" b="1" dirty="0">
                <a:solidFill>
                  <a:srgbClr val="FF0000"/>
                </a:solidFill>
              </a:rPr>
              <a:t>นโยบายของรัฐต้องเน้นการส่งเสริมวิทยาศาสตร์บริสุทธิ์</a:t>
            </a:r>
            <a:endParaRPr lang="en-US" sz="3600" b="1" dirty="0">
              <a:solidFill>
                <a:srgbClr val="FF0000"/>
              </a:solidFill>
              <a:latin typeface="TH Sarabun New" panose="020B0500040200020003" pitchFamily="34" charset="-34"/>
              <a:cs typeface="TH Sarabun New" panose="020B0500040200020003" pitchFamily="34" charset="-34"/>
            </a:endParaRPr>
          </a:p>
        </p:txBody>
      </p:sp>
    </p:spTree>
    <p:extLst>
      <p:ext uri="{BB962C8B-B14F-4D97-AF65-F5344CB8AC3E}">
        <p14:creationId xmlns:p14="http://schemas.microsoft.com/office/powerpoint/2010/main" val="34143432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p:cNvSpPr>
            <a:spLocks noGrp="1"/>
          </p:cNvSpPr>
          <p:nvPr>
            <p:ph type="ctrTitle"/>
          </p:nvPr>
        </p:nvSpPr>
        <p:spPr>
          <a:xfrm>
            <a:off x="1282700" y="317500"/>
            <a:ext cx="9144000" cy="4665663"/>
          </a:xfrm>
        </p:spPr>
        <p:txBody>
          <a:bodyPr>
            <a:noAutofit/>
          </a:bodyPr>
          <a:lstStyle/>
          <a:p>
            <a:pPr algn="l"/>
            <a:r>
              <a:rPr lang="th-TH" sz="3600" dirty="0">
                <a:solidFill>
                  <a:srgbClr val="002060"/>
                </a:solidFill>
              </a:rPr>
              <a:t> </a:t>
            </a:r>
            <a:r>
              <a:rPr lang="th-TH" sz="3600" dirty="0" smtClean="0">
                <a:solidFill>
                  <a:srgbClr val="002060"/>
                </a:solidFill>
              </a:rPr>
              <a:t/>
            </a:r>
            <a:br>
              <a:rPr lang="th-TH" sz="3600" dirty="0" smtClean="0">
                <a:solidFill>
                  <a:srgbClr val="002060"/>
                </a:solidFill>
              </a:rPr>
            </a:br>
            <a:r>
              <a:rPr lang="th-TH" sz="3600" dirty="0">
                <a:solidFill>
                  <a:srgbClr val="002060"/>
                </a:solidFill>
              </a:rPr>
              <a:t/>
            </a:r>
            <a:br>
              <a:rPr lang="th-TH" sz="3600" dirty="0">
                <a:solidFill>
                  <a:srgbClr val="002060"/>
                </a:solidFill>
              </a:rPr>
            </a:br>
            <a:r>
              <a:rPr lang="th-TH" sz="3600" dirty="0" smtClean="0">
                <a:solidFill>
                  <a:srgbClr val="002060"/>
                </a:solidFill>
              </a:rPr>
              <a:t/>
            </a:r>
            <a:br>
              <a:rPr lang="th-TH" sz="3600" dirty="0" smtClean="0">
                <a:solidFill>
                  <a:srgbClr val="002060"/>
                </a:solidFill>
              </a:rPr>
            </a:br>
            <a:r>
              <a:rPr lang="th-TH" sz="3600" b="1" dirty="0" smtClean="0">
                <a:solidFill>
                  <a:srgbClr val="002060"/>
                </a:solidFill>
              </a:rPr>
              <a:t>"</a:t>
            </a:r>
            <a:r>
              <a:rPr lang="th-TH" sz="3600" dirty="0">
                <a:solidFill>
                  <a:srgbClr val="002060"/>
                </a:solidFill>
              </a:rPr>
              <a:t> </a:t>
            </a:r>
            <a:r>
              <a:rPr lang="th-TH" sz="3600" b="1" dirty="0">
                <a:solidFill>
                  <a:srgbClr val="002060"/>
                </a:solidFill>
              </a:rPr>
              <a:t>ศาสนาในอนาคต</a:t>
            </a:r>
            <a:r>
              <a:rPr lang="th-TH" sz="3600" dirty="0">
                <a:solidFill>
                  <a:srgbClr val="002060"/>
                </a:solidFill>
              </a:rPr>
              <a:t> </a:t>
            </a:r>
            <a:r>
              <a:rPr lang="th-TH" sz="3600" b="1" dirty="0">
                <a:solidFill>
                  <a:srgbClr val="002060"/>
                </a:solidFill>
              </a:rPr>
              <a:t>จะต้องเป็นศาสนาสากล ศาสนานั้นควรอยู่เหนือพระเจ้าที่มีตัวตน</a:t>
            </a:r>
            <a:r>
              <a:rPr lang="th-TH" sz="3600" dirty="0">
                <a:solidFill>
                  <a:srgbClr val="002060"/>
                </a:solidFill>
              </a:rPr>
              <a:t> </a:t>
            </a:r>
            <a:r>
              <a:rPr lang="th-TH" sz="3600" b="1" dirty="0">
                <a:solidFill>
                  <a:srgbClr val="002060"/>
                </a:solidFill>
              </a:rPr>
              <a:t>และควรจะเว้นคำสอนแบบ</a:t>
            </a:r>
            <a:r>
              <a:rPr lang="th-TH" sz="3600" b="1" dirty="0" err="1">
                <a:solidFill>
                  <a:srgbClr val="002060"/>
                </a:solidFill>
              </a:rPr>
              <a:t>สิทธันต์</a:t>
            </a:r>
            <a:r>
              <a:rPr lang="th-TH" sz="3600" b="1" dirty="0">
                <a:solidFill>
                  <a:srgbClr val="002060"/>
                </a:solidFill>
              </a:rPr>
              <a:t> (คือเป็นแบบสำเร็จรูปที่ให้เชื่อตามเพียงอย่างเดียว)</a:t>
            </a:r>
            <a:r>
              <a:rPr lang="th-TH" sz="3600" dirty="0">
                <a:solidFill>
                  <a:srgbClr val="002060"/>
                </a:solidFill>
              </a:rPr>
              <a:t> </a:t>
            </a:r>
            <a:r>
              <a:rPr lang="th-TH" sz="3600" b="1" dirty="0">
                <a:solidFill>
                  <a:srgbClr val="002060"/>
                </a:solidFill>
              </a:rPr>
              <a:t>และแบบ</a:t>
            </a:r>
            <a:r>
              <a:rPr lang="th-TH" sz="3600" b="1" dirty="0" err="1">
                <a:solidFill>
                  <a:srgbClr val="002060"/>
                </a:solidFill>
              </a:rPr>
              <a:t>เทว</a:t>
            </a:r>
            <a:r>
              <a:rPr lang="th-TH" sz="3600" b="1" dirty="0">
                <a:solidFill>
                  <a:srgbClr val="002060"/>
                </a:solidFill>
              </a:rPr>
              <a:t>วิทยา(คือพึ่งเทวดาเป็นหลักใหญ่)</a:t>
            </a:r>
            <a:r>
              <a:rPr lang="th-TH" sz="3600" dirty="0">
                <a:solidFill>
                  <a:srgbClr val="002060"/>
                </a:solidFill>
              </a:rPr>
              <a:t> </a:t>
            </a:r>
            <a:r>
              <a:rPr lang="th-TH" sz="3600" b="1" dirty="0">
                <a:solidFill>
                  <a:srgbClr val="002060"/>
                </a:solidFill>
              </a:rPr>
              <a:t>ศาสนานั้นเมื่อครอบคลุมทั้งธรรมชาติและจิตใจ</a:t>
            </a:r>
            <a:r>
              <a:rPr lang="th-TH" sz="3600" dirty="0">
                <a:solidFill>
                  <a:srgbClr val="002060"/>
                </a:solidFill>
              </a:rPr>
              <a:t> </a:t>
            </a:r>
            <a:r>
              <a:rPr lang="th-TH" sz="3600" b="1" dirty="0">
                <a:solidFill>
                  <a:srgbClr val="002060"/>
                </a:solidFill>
              </a:rPr>
              <a:t>จึงควรมีรากฐานอยู่บนสามัญสำนึกทางศาสนาที่เกิดขึ้นจากประสบการณ์ต่อสิ่งทั้งปวง คือ</a:t>
            </a:r>
            <a:r>
              <a:rPr lang="th-TH" sz="3600" dirty="0">
                <a:solidFill>
                  <a:srgbClr val="002060"/>
                </a:solidFill>
              </a:rPr>
              <a:t> </a:t>
            </a:r>
            <a:r>
              <a:rPr lang="th-TH" sz="3600" b="1" dirty="0">
                <a:solidFill>
                  <a:srgbClr val="002060"/>
                </a:solidFill>
              </a:rPr>
              <a:t>ทั้งธรรมชาติและจิตใจอย่างเป็นหน่วยรวมที่มีความหมาย</a:t>
            </a:r>
            <a:r>
              <a:rPr lang="th-TH" sz="3600" dirty="0">
                <a:solidFill>
                  <a:srgbClr val="002060"/>
                </a:solidFill>
              </a:rPr>
              <a:t> </a:t>
            </a:r>
            <a:r>
              <a:rPr lang="th-TH" sz="3600" b="1" dirty="0">
                <a:solidFill>
                  <a:srgbClr val="002060"/>
                </a:solidFill>
              </a:rPr>
              <a:t>พระพุทธศาสนาตอบข้อกำหนดนี้ได้....</a:t>
            </a:r>
            <a:r>
              <a:rPr lang="th-TH" sz="3600" dirty="0">
                <a:solidFill>
                  <a:srgbClr val="002060"/>
                </a:solidFill>
              </a:rPr>
              <a:t> </a:t>
            </a:r>
            <a:r>
              <a:rPr lang="th-TH" sz="3600" b="1" dirty="0">
                <a:solidFill>
                  <a:srgbClr val="002060"/>
                </a:solidFill>
              </a:rPr>
              <a:t>ถ้าจะมีศาสนาใดที่รับมือได้กับความต้องการทางวิทยาศาสตร์สมัยใหม่ปัจจุบัน</a:t>
            </a:r>
            <a:r>
              <a:rPr lang="th-TH" sz="3600" dirty="0">
                <a:solidFill>
                  <a:srgbClr val="002060"/>
                </a:solidFill>
              </a:rPr>
              <a:t> </a:t>
            </a:r>
            <a:r>
              <a:rPr lang="th-TH" sz="3600" b="1" dirty="0">
                <a:solidFill>
                  <a:srgbClr val="002060"/>
                </a:solidFill>
              </a:rPr>
              <a:t>ศาสนานั้นก็ควรเป็น</a:t>
            </a:r>
            <a:r>
              <a:rPr lang="th-TH" sz="3600" b="1" dirty="0" smtClean="0">
                <a:solidFill>
                  <a:srgbClr val="002060"/>
                </a:solidFill>
              </a:rPr>
              <a:t>พระพุทธศาสนา“</a:t>
            </a:r>
            <a:br>
              <a:rPr lang="th-TH" sz="3600" b="1" dirty="0" smtClean="0">
                <a:solidFill>
                  <a:srgbClr val="002060"/>
                </a:solidFill>
              </a:rPr>
            </a:br>
            <a:r>
              <a:rPr lang="en-US" sz="3600" b="1" dirty="0" smtClean="0">
                <a:solidFill>
                  <a:srgbClr val="FF0000"/>
                </a:solidFill>
              </a:rPr>
              <a:t>                              </a:t>
            </a:r>
            <a:r>
              <a:rPr lang="en-US" sz="3600" b="1" dirty="0">
                <a:solidFill>
                  <a:srgbClr val="FF0000"/>
                </a:solidFill>
              </a:rPr>
              <a:t>(</a:t>
            </a:r>
            <a:r>
              <a:rPr lang="en-US" sz="3600" b="1" dirty="0" smtClean="0">
                <a:solidFill>
                  <a:srgbClr val="FF0000"/>
                </a:solidFill>
              </a:rPr>
              <a:t>Albert Einstein)</a:t>
            </a:r>
            <a:endParaRPr lang="en-US" sz="3600" b="1" dirty="0">
              <a:solidFill>
                <a:srgbClr val="FF0000"/>
              </a:solidFill>
              <a:latin typeface="TH Sarabun New" panose="020B0500040200020003" pitchFamily="34" charset="-34"/>
              <a:cs typeface="TH Sarabun New" panose="020B0500040200020003" pitchFamily="34" charset="-34"/>
            </a:endParaRPr>
          </a:p>
        </p:txBody>
      </p:sp>
    </p:spTree>
    <p:extLst>
      <p:ext uri="{BB962C8B-B14F-4D97-AF65-F5344CB8AC3E}">
        <p14:creationId xmlns:p14="http://schemas.microsoft.com/office/powerpoint/2010/main" val="22394964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p:cNvSpPr>
            <a:spLocks noGrp="1"/>
          </p:cNvSpPr>
          <p:nvPr>
            <p:ph type="ctrTitle"/>
          </p:nvPr>
        </p:nvSpPr>
        <p:spPr>
          <a:xfrm>
            <a:off x="1282700" y="1143000"/>
            <a:ext cx="9144000" cy="4000500"/>
          </a:xfrm>
        </p:spPr>
        <p:txBody>
          <a:bodyPr>
            <a:noAutofit/>
          </a:bodyPr>
          <a:lstStyle/>
          <a:p>
            <a:pPr algn="thaiDist"/>
            <a:r>
              <a:rPr lang="th-TH" sz="4400" b="1" dirty="0" smtClean="0">
                <a:solidFill>
                  <a:srgbClr val="FF0000"/>
                </a:solidFill>
                <a:latin typeface="TH Sarabun New" panose="020B0500040200020003" pitchFamily="34" charset="-34"/>
                <a:cs typeface="TH Sarabun New" panose="020B0500040200020003" pitchFamily="34" charset="-34"/>
              </a:rPr>
              <a:t>   </a:t>
            </a:r>
            <a:r>
              <a:rPr lang="th-TH" sz="4400" b="1" dirty="0">
                <a:solidFill>
                  <a:srgbClr val="FF0000"/>
                </a:solidFill>
              </a:rPr>
              <a:t> </a:t>
            </a:r>
            <a:r>
              <a:rPr lang="th-TH" sz="4400" b="1" dirty="0">
                <a:solidFill>
                  <a:srgbClr val="FF0000"/>
                </a:solidFill>
              </a:rPr>
              <a:t>แสดงให้เห็นว่า </a:t>
            </a:r>
            <a:r>
              <a:rPr lang="th-TH" sz="4400" b="1" dirty="0" err="1">
                <a:solidFill>
                  <a:srgbClr val="FF0000"/>
                </a:solidFill>
              </a:rPr>
              <a:t>อัลเบิร์ต</a:t>
            </a:r>
            <a:r>
              <a:rPr lang="th-TH" sz="4400" b="1" dirty="0">
                <a:solidFill>
                  <a:srgbClr val="FF0000"/>
                </a:solidFill>
              </a:rPr>
              <a:t> ไอน์สไตน์ มีความรู้ความเข้าใจในหลักธรรมคำสอนของพระพุทธศาสนาเป็นอย่างดีและมีความเห็นว่าพระพุทธศาสนาครอบคลุมทั้งส่วนที่เป็นวิทยาศาสตร์ธรรมชาติ ( </a:t>
            </a:r>
            <a:r>
              <a:rPr lang="en-US" sz="4400" b="1" dirty="0" smtClean="0">
                <a:solidFill>
                  <a:srgbClr val="FF0000"/>
                </a:solidFill>
              </a:rPr>
              <a:t>Natural science</a:t>
            </a:r>
            <a:r>
              <a:rPr lang="th-TH" sz="4400" b="1" dirty="0">
                <a:solidFill>
                  <a:srgbClr val="FF0000"/>
                </a:solidFill>
              </a:rPr>
              <a:t>) และ</a:t>
            </a:r>
            <a:r>
              <a:rPr lang="th-TH" sz="4400" b="1" dirty="0" smtClean="0">
                <a:solidFill>
                  <a:srgbClr val="FF0000"/>
                </a:solidFill>
              </a:rPr>
              <a:t>วิทยาศาสตร์</a:t>
            </a:r>
            <a:r>
              <a:rPr lang="th-TH" sz="4400" b="1" dirty="0">
                <a:solidFill>
                  <a:srgbClr val="FF0000"/>
                </a:solidFill>
              </a:rPr>
              <a:t>ทางจิต (</a:t>
            </a:r>
            <a:r>
              <a:rPr lang="en-US" sz="4400" b="1" dirty="0">
                <a:solidFill>
                  <a:srgbClr val="FF0000"/>
                </a:solidFill>
              </a:rPr>
              <a:t>Spiritual Science</a:t>
            </a:r>
            <a:r>
              <a:rPr lang="th-TH" sz="4400" b="1" dirty="0">
                <a:solidFill>
                  <a:srgbClr val="FF0000"/>
                </a:solidFill>
              </a:rPr>
              <a:t>) เป็นศาสนาที่จะยอมรับเข้าสู่หัวใจของวิทยาศาสตร์ได้ </a:t>
            </a:r>
            <a:endParaRPr lang="en-US" sz="4400" b="1" dirty="0">
              <a:solidFill>
                <a:srgbClr val="FF0000"/>
              </a:solidFill>
              <a:latin typeface="TH Sarabun New" panose="020B0500040200020003" pitchFamily="34" charset="-34"/>
              <a:cs typeface="TH Sarabun New" panose="020B0500040200020003" pitchFamily="34" charset="-34"/>
            </a:endParaRPr>
          </a:p>
        </p:txBody>
      </p:sp>
    </p:spTree>
    <p:extLst>
      <p:ext uri="{BB962C8B-B14F-4D97-AF65-F5344CB8AC3E}">
        <p14:creationId xmlns:p14="http://schemas.microsoft.com/office/powerpoint/2010/main" val="41008278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p:cNvSpPr>
            <a:spLocks noGrp="1"/>
          </p:cNvSpPr>
          <p:nvPr>
            <p:ph type="ctrTitle"/>
          </p:nvPr>
        </p:nvSpPr>
        <p:spPr>
          <a:xfrm>
            <a:off x="1282700" y="1143000"/>
            <a:ext cx="9144000" cy="4813300"/>
          </a:xfrm>
        </p:spPr>
        <p:txBody>
          <a:bodyPr>
            <a:noAutofit/>
          </a:bodyPr>
          <a:lstStyle/>
          <a:p>
            <a:pPr algn="thaiDist"/>
            <a:r>
              <a:rPr lang="th-TH" sz="4000" dirty="0" smtClean="0">
                <a:solidFill>
                  <a:srgbClr val="7030A0"/>
                </a:solidFill>
                <a:latin typeface="TH Sarabun New" panose="020B0500040200020003" pitchFamily="34" charset="-34"/>
                <a:cs typeface="TH Sarabun New" panose="020B0500040200020003" pitchFamily="34" charset="-34"/>
              </a:rPr>
              <a:t>   </a:t>
            </a:r>
            <a:r>
              <a:rPr lang="th-TH" sz="4000" dirty="0">
                <a:solidFill>
                  <a:srgbClr val="7030A0"/>
                </a:solidFill>
              </a:rPr>
              <a:t>ทัศนะ</a:t>
            </a:r>
            <a:r>
              <a:rPr lang="th-TH" sz="4000" dirty="0" err="1">
                <a:solidFill>
                  <a:srgbClr val="7030A0"/>
                </a:solidFill>
              </a:rPr>
              <a:t>ของฟ</a:t>
            </a:r>
            <a:r>
              <a:rPr lang="th-TH" sz="4000" dirty="0">
                <a:solidFill>
                  <a:srgbClr val="7030A0"/>
                </a:solidFill>
              </a:rPr>
              <a:t>ราน</a:t>
            </a:r>
            <a:r>
              <a:rPr lang="th-TH" sz="4000" dirty="0" err="1">
                <a:solidFill>
                  <a:srgbClr val="7030A0"/>
                </a:solidFill>
              </a:rPr>
              <a:t>ซิส</a:t>
            </a:r>
            <a:r>
              <a:rPr lang="th-TH" sz="4000" dirty="0">
                <a:solidFill>
                  <a:srgbClr val="7030A0"/>
                </a:solidFill>
              </a:rPr>
              <a:t> </a:t>
            </a:r>
            <a:r>
              <a:rPr lang="th-TH" sz="4000" dirty="0" err="1">
                <a:solidFill>
                  <a:srgbClr val="7030A0"/>
                </a:solidFill>
              </a:rPr>
              <a:t>สตอ</a:t>
            </a:r>
            <a:r>
              <a:rPr lang="th-TH" sz="4000" dirty="0">
                <a:solidFill>
                  <a:srgbClr val="7030A0"/>
                </a:solidFill>
              </a:rPr>
              <a:t>รี่ (</a:t>
            </a:r>
            <a:r>
              <a:rPr lang="en-US" sz="4000" dirty="0">
                <a:solidFill>
                  <a:srgbClr val="7030A0"/>
                </a:solidFill>
              </a:rPr>
              <a:t>Francis Story</a:t>
            </a:r>
            <a:r>
              <a:rPr lang="th-TH" sz="4000" dirty="0">
                <a:solidFill>
                  <a:srgbClr val="7030A0"/>
                </a:solidFill>
              </a:rPr>
              <a:t>) นักวิทยาศาสตร์ผู้มีชื่อเสียงชาวอังกฤษ มีทัศนะว่า“</a:t>
            </a:r>
            <a:r>
              <a:rPr lang="en-US" sz="4000" dirty="0">
                <a:solidFill>
                  <a:srgbClr val="7030A0"/>
                </a:solidFill>
              </a:rPr>
              <a:t>…</a:t>
            </a:r>
            <a:r>
              <a:rPr lang="th-TH" sz="4000" dirty="0">
                <a:solidFill>
                  <a:srgbClr val="7030A0"/>
                </a:solidFill>
              </a:rPr>
              <a:t>องค์พระพุทธเจ้าเอง ทรง</a:t>
            </a:r>
            <a:r>
              <a:rPr lang="th-TH" sz="4000" dirty="0" err="1">
                <a:solidFill>
                  <a:srgbClr val="7030A0"/>
                </a:solidFill>
              </a:rPr>
              <a:t>เป็นศา</a:t>
            </a:r>
            <a:r>
              <a:rPr lang="th-TH" sz="4000" dirty="0">
                <a:solidFill>
                  <a:srgbClr val="7030A0"/>
                </a:solidFill>
              </a:rPr>
              <a:t>สนศาสดาพระองค์แรกในรอบโลกนี้ที่ทรงใช้วิธีที่มีเหตุผลทางความรู้ (</a:t>
            </a:r>
            <a:r>
              <a:rPr lang="en-US" sz="4000" dirty="0">
                <a:solidFill>
                  <a:srgbClr val="7030A0"/>
                </a:solidFill>
              </a:rPr>
              <a:t>scientific methods</a:t>
            </a:r>
            <a:r>
              <a:rPr lang="th-TH" sz="4000" dirty="0">
                <a:solidFill>
                  <a:srgbClr val="7030A0"/>
                </a:solidFill>
              </a:rPr>
              <a:t> แปลอีกอย่างหนึ่งว่าวิธีทางวิทยาศาสตร์) ได้อย่างเที่ยงตรงที่จะวิเคราะห์ความเป็นไปของชีวิตของเราเอง และปรากฏการณ์ของจักรวาลที่พวกเราเกี่ยวข้องอยู่ และพระพุทธพจน์ได้ตรัสสอนพวกเราอย่าง</a:t>
            </a:r>
            <a:r>
              <a:rPr lang="th-TH" sz="4000" dirty="0" err="1">
                <a:solidFill>
                  <a:srgbClr val="7030A0"/>
                </a:solidFill>
              </a:rPr>
              <a:t>แจ่ม</a:t>
            </a:r>
            <a:r>
              <a:rPr lang="th-TH" sz="4000" dirty="0">
                <a:solidFill>
                  <a:srgbClr val="7030A0"/>
                </a:solidFill>
              </a:rPr>
              <a:t>แจ้งมาจนถึงทุกวันนี้ จนกระทั่งเกินกว่า ๒๕๐๐ปีมาแล้ว</a:t>
            </a:r>
            <a:r>
              <a:rPr lang="en-US" sz="4000" dirty="0">
                <a:solidFill>
                  <a:srgbClr val="7030A0"/>
                </a:solidFill>
              </a:rPr>
              <a:t>…</a:t>
            </a:r>
            <a:r>
              <a:rPr lang="th-TH" sz="4000" dirty="0">
                <a:solidFill>
                  <a:srgbClr val="7030A0"/>
                </a:solidFill>
              </a:rPr>
              <a:t>”</a:t>
            </a:r>
            <a:r>
              <a:rPr lang="en-US" sz="4000" dirty="0">
                <a:solidFill>
                  <a:srgbClr val="7030A0"/>
                </a:solidFill>
              </a:rPr>
              <a:t>_</a:t>
            </a:r>
            <a:endParaRPr lang="en-US" sz="4000" dirty="0">
              <a:solidFill>
                <a:srgbClr val="7030A0"/>
              </a:solidFill>
              <a:latin typeface="TH Sarabun New" panose="020B0500040200020003" pitchFamily="34" charset="-34"/>
              <a:cs typeface="TH Sarabun New" panose="020B0500040200020003" pitchFamily="34" charset="-34"/>
            </a:endParaRPr>
          </a:p>
        </p:txBody>
      </p:sp>
    </p:spTree>
    <p:extLst>
      <p:ext uri="{BB962C8B-B14F-4D97-AF65-F5344CB8AC3E}">
        <p14:creationId xmlns:p14="http://schemas.microsoft.com/office/powerpoint/2010/main" val="41540826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p:cNvSpPr>
            <a:spLocks noGrp="1"/>
          </p:cNvSpPr>
          <p:nvPr>
            <p:ph type="ctrTitle"/>
          </p:nvPr>
        </p:nvSpPr>
        <p:spPr>
          <a:xfrm>
            <a:off x="1282700" y="1143000"/>
            <a:ext cx="9144000" cy="4559299"/>
          </a:xfrm>
        </p:spPr>
        <p:txBody>
          <a:bodyPr>
            <a:noAutofit/>
          </a:bodyPr>
          <a:lstStyle/>
          <a:p>
            <a:pPr algn="thaiDist"/>
            <a:r>
              <a:rPr lang="th-TH" sz="4400" b="1" dirty="0">
                <a:solidFill>
                  <a:srgbClr val="FF0000"/>
                </a:solidFill>
              </a:rPr>
              <a:t>อีกทัศนะหนึ่ง</a:t>
            </a:r>
            <a:r>
              <a:rPr lang="th-TH" sz="4400" b="1" dirty="0" err="1">
                <a:solidFill>
                  <a:srgbClr val="FF0000"/>
                </a:solidFill>
              </a:rPr>
              <a:t>ของฟ</a:t>
            </a:r>
            <a:r>
              <a:rPr lang="th-TH" sz="4400" b="1" dirty="0">
                <a:solidFill>
                  <a:srgbClr val="FF0000"/>
                </a:solidFill>
              </a:rPr>
              <a:t>ราน</a:t>
            </a:r>
            <a:r>
              <a:rPr lang="th-TH" sz="4400" b="1" dirty="0" err="1">
                <a:solidFill>
                  <a:srgbClr val="FF0000"/>
                </a:solidFill>
              </a:rPr>
              <a:t>ซิส</a:t>
            </a:r>
            <a:r>
              <a:rPr lang="th-TH" sz="4400" b="1" dirty="0">
                <a:solidFill>
                  <a:srgbClr val="FF0000"/>
                </a:solidFill>
              </a:rPr>
              <a:t> </a:t>
            </a:r>
            <a:r>
              <a:rPr lang="th-TH" sz="4400" b="1" dirty="0" err="1">
                <a:solidFill>
                  <a:srgbClr val="FF0000"/>
                </a:solidFill>
              </a:rPr>
              <a:t>สตอ</a:t>
            </a:r>
            <a:r>
              <a:rPr lang="th-TH" sz="4400" b="1" dirty="0">
                <a:solidFill>
                  <a:srgbClr val="FF0000"/>
                </a:solidFill>
              </a:rPr>
              <a:t>รี่ (</a:t>
            </a:r>
            <a:r>
              <a:rPr lang="en-US" sz="4400" b="1" dirty="0">
                <a:solidFill>
                  <a:srgbClr val="FF0000"/>
                </a:solidFill>
              </a:rPr>
              <a:t>Francis Story</a:t>
            </a:r>
            <a:r>
              <a:rPr lang="th-TH" sz="4400" b="1" dirty="0">
                <a:solidFill>
                  <a:srgbClr val="FF0000"/>
                </a:solidFill>
              </a:rPr>
              <a:t>) นักวิทยาศาสตร์ผู้มีชื่อเสียงชาวอังกฤษ มีทัศนะ “มนุษย์ได้ฝึกฝนความเฉลียวฉลาดรอบรู้ของตนเพื่อเอาชนะธรรมชาติภายนอกด้วยวิทยาศาสตร์และประยุกต์วิทยา ( </a:t>
            </a:r>
            <a:r>
              <a:rPr lang="en-US" sz="4400" b="1" dirty="0" err="1">
                <a:solidFill>
                  <a:srgbClr val="FF0000"/>
                </a:solidFill>
              </a:rPr>
              <a:t>Sceince</a:t>
            </a:r>
            <a:r>
              <a:rPr lang="en-US" sz="4400" b="1" dirty="0">
                <a:solidFill>
                  <a:srgbClr val="FF0000"/>
                </a:solidFill>
              </a:rPr>
              <a:t> and Technology</a:t>
            </a:r>
            <a:r>
              <a:rPr lang="th-TH" sz="4400" b="1" dirty="0">
                <a:solidFill>
                  <a:srgbClr val="FF0000"/>
                </a:solidFill>
              </a:rPr>
              <a:t>) บัดนี้ถึงเวลาแล้วที่มนุษย์ควรแสวงหาแสงสว่างหรือสติปัญญาที่สูงลึกซึ้งยิ่งกว่านั้นอีก พระพุทธศาสนาเท่านั้นที่จะช่วยให้มนุษย์ประสบความสำเร็จตามความประสงค์ (</a:t>
            </a:r>
            <a:r>
              <a:rPr lang="en-US" sz="4400" b="1" dirty="0">
                <a:solidFill>
                  <a:srgbClr val="FF0000"/>
                </a:solidFill>
              </a:rPr>
              <a:t>Goal</a:t>
            </a:r>
            <a:r>
              <a:rPr lang="th-TH" sz="4400" b="1" dirty="0">
                <a:solidFill>
                  <a:srgbClr val="FF0000"/>
                </a:solidFill>
              </a:rPr>
              <a:t>)</a:t>
            </a:r>
            <a:endParaRPr lang="en-US" sz="4400" b="1" dirty="0">
              <a:solidFill>
                <a:srgbClr val="FF0000"/>
              </a:solidFill>
              <a:latin typeface="TH Sarabun New" panose="020B0500040200020003" pitchFamily="34" charset="-34"/>
              <a:cs typeface="TH Sarabun New" panose="020B0500040200020003" pitchFamily="34" charset="-34"/>
            </a:endParaRPr>
          </a:p>
        </p:txBody>
      </p:sp>
    </p:spTree>
    <p:extLst>
      <p:ext uri="{BB962C8B-B14F-4D97-AF65-F5344CB8AC3E}">
        <p14:creationId xmlns:p14="http://schemas.microsoft.com/office/powerpoint/2010/main" val="6538497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p:cNvSpPr>
            <a:spLocks noGrp="1"/>
          </p:cNvSpPr>
          <p:nvPr>
            <p:ph type="ctrTitle"/>
          </p:nvPr>
        </p:nvSpPr>
        <p:spPr>
          <a:xfrm>
            <a:off x="1282700" y="495300"/>
            <a:ext cx="9144000" cy="5206999"/>
          </a:xfrm>
        </p:spPr>
        <p:txBody>
          <a:bodyPr>
            <a:noAutofit/>
          </a:bodyPr>
          <a:lstStyle/>
          <a:p>
            <a:pPr algn="thaiDist"/>
            <a:r>
              <a:rPr lang="th-TH" sz="3600" dirty="0" smtClean="0">
                <a:solidFill>
                  <a:srgbClr val="FF0000"/>
                </a:solidFill>
                <a:latin typeface="TH Sarabun New" panose="020B0500040200020003" pitchFamily="34" charset="-34"/>
                <a:cs typeface="TH Sarabun New" panose="020B0500040200020003" pitchFamily="34" charset="-34"/>
              </a:rPr>
              <a:t>   </a:t>
            </a:r>
            <a:r>
              <a:rPr lang="th-TH" sz="4000" dirty="0">
                <a:solidFill>
                  <a:srgbClr val="FF0000"/>
                </a:solidFill>
              </a:rPr>
              <a:t> </a:t>
            </a:r>
            <a:r>
              <a:rPr lang="th-TH" sz="4000" dirty="0">
                <a:solidFill>
                  <a:srgbClr val="FF0000"/>
                </a:solidFill>
              </a:rPr>
              <a:t>ทัศนะของ</a:t>
            </a:r>
            <a:r>
              <a:rPr lang="th-TH" sz="4000" dirty="0" err="1">
                <a:solidFill>
                  <a:srgbClr val="FF0000"/>
                </a:solidFill>
              </a:rPr>
              <a:t>จอฟฟรีย์</a:t>
            </a:r>
            <a:r>
              <a:rPr lang="th-TH" sz="4000" dirty="0">
                <a:solidFill>
                  <a:srgbClr val="FF0000"/>
                </a:solidFill>
              </a:rPr>
              <a:t> </a:t>
            </a:r>
            <a:r>
              <a:rPr lang="th-TH" sz="4000" dirty="0" err="1">
                <a:solidFill>
                  <a:srgbClr val="FF0000"/>
                </a:solidFill>
              </a:rPr>
              <a:t>ชิว</a:t>
            </a:r>
            <a:r>
              <a:rPr lang="th-TH" sz="4000" dirty="0">
                <a:solidFill>
                  <a:srgbClr val="FF0000"/>
                </a:solidFill>
              </a:rPr>
              <a:t> (</a:t>
            </a:r>
            <a:r>
              <a:rPr lang="en-US" sz="4000" dirty="0" smtClean="0">
                <a:solidFill>
                  <a:srgbClr val="FF0000"/>
                </a:solidFill>
              </a:rPr>
              <a:t>Geoffrey </a:t>
            </a:r>
            <a:r>
              <a:rPr lang="en-US" sz="4000" dirty="0">
                <a:solidFill>
                  <a:srgbClr val="FF0000"/>
                </a:solidFill>
              </a:rPr>
              <a:t>chew</a:t>
            </a:r>
            <a:r>
              <a:rPr lang="th-TH" sz="4000" dirty="0">
                <a:solidFill>
                  <a:srgbClr val="FF0000"/>
                </a:solidFill>
              </a:rPr>
              <a:t>) นักวิทยาศาสตร์ นักฟิสิกส์ชั้นนำแห่งศตวรรษที่ </a:t>
            </a:r>
            <a:r>
              <a:rPr lang="en-US" sz="4000" dirty="0" smtClean="0">
                <a:solidFill>
                  <a:srgbClr val="FF0000"/>
                </a:solidFill>
              </a:rPr>
              <a:t>21</a:t>
            </a:r>
            <a:r>
              <a:rPr lang="th-TH" sz="4000" dirty="0" smtClean="0">
                <a:solidFill>
                  <a:srgbClr val="FF0000"/>
                </a:solidFill>
              </a:rPr>
              <a:t> </a:t>
            </a:r>
            <a:r>
              <a:rPr lang="th-TH" sz="3600" dirty="0">
                <a:solidFill>
                  <a:srgbClr val="FF0000"/>
                </a:solidFill>
              </a:rPr>
              <a:t>“ ผมตกตะลึงและรู้สึกกระอักกระอ่อนใจที่พบว่า  งานวิจัยของผมกลับกลายมาวางอยู่บนพื้นฐานทางความคิดที่ดูจะไม่เป็นวิทยาศาสตร์เอาเสียเลย เมื่อมันถูกนำไปเชื่อมสัมพันธ์กับพุทธธรรมคำสอนในศาสนาพุทธ”	</a:t>
            </a:r>
            <a:r>
              <a:rPr lang="th-TH" sz="3600" dirty="0" smtClean="0">
                <a:solidFill>
                  <a:srgbClr val="FF0000"/>
                </a:solidFill>
              </a:rPr>
              <a:t/>
            </a:r>
            <a:br>
              <a:rPr lang="th-TH" sz="3600" dirty="0" smtClean="0">
                <a:solidFill>
                  <a:srgbClr val="FF0000"/>
                </a:solidFill>
              </a:rPr>
            </a:br>
            <a:r>
              <a:rPr lang="th-TH" sz="3600" dirty="0" smtClean="0">
                <a:solidFill>
                  <a:srgbClr val="FF0000"/>
                </a:solidFill>
              </a:rPr>
              <a:t>      </a:t>
            </a:r>
            <a:r>
              <a:rPr lang="th-TH" sz="3600" dirty="0">
                <a:solidFill>
                  <a:srgbClr val="FF0000"/>
                </a:solidFill>
              </a:rPr>
              <a:t>การเรียนรู้จากการวิจัยนั้นมีปรากฏอยู่ในพุทธธรรมคำสอนของพระ</a:t>
            </a:r>
            <a:r>
              <a:rPr lang="th-TH" sz="3600" dirty="0" err="1">
                <a:solidFill>
                  <a:srgbClr val="FF0000"/>
                </a:solidFill>
              </a:rPr>
              <a:t>สัมมาสัม</a:t>
            </a:r>
            <a:r>
              <a:rPr lang="th-TH" sz="3600" dirty="0">
                <a:solidFill>
                  <a:srgbClr val="FF0000"/>
                </a:solidFill>
              </a:rPr>
              <a:t>พุทธเจ้า ก่อนที่จะมีการนำคำว่าวิจัยมาใช้ในทางวิทยาศาสตร์ คือ ปรากฏอยู่ใน</a:t>
            </a:r>
            <a:r>
              <a:rPr lang="th-TH" sz="3600" dirty="0" err="1">
                <a:solidFill>
                  <a:srgbClr val="FF0000"/>
                </a:solidFill>
              </a:rPr>
              <a:t>สัตต</a:t>
            </a:r>
            <a:r>
              <a:rPr lang="th-TH" sz="3600" dirty="0">
                <a:solidFill>
                  <a:srgbClr val="FF0000"/>
                </a:solidFill>
              </a:rPr>
              <a:t>โพชฌงค์ ๗ องค์ธรรม นำสู่การตรัส</a:t>
            </a:r>
            <a:r>
              <a:rPr lang="th-TH" sz="3600" dirty="0" smtClean="0">
                <a:solidFill>
                  <a:srgbClr val="FF0000"/>
                </a:solidFill>
              </a:rPr>
              <a:t>รู้ (สติ ธรรม</a:t>
            </a:r>
            <a:r>
              <a:rPr lang="th-TH" sz="3600" dirty="0" err="1" smtClean="0">
                <a:solidFill>
                  <a:srgbClr val="FF0000"/>
                </a:solidFill>
              </a:rPr>
              <a:t>วิจ</a:t>
            </a:r>
            <a:r>
              <a:rPr lang="th-TH" sz="3600" dirty="0" smtClean="0">
                <a:solidFill>
                  <a:srgbClr val="FF0000"/>
                </a:solidFill>
              </a:rPr>
              <a:t>ยะ วิริยะ </a:t>
            </a:r>
            <a:r>
              <a:rPr lang="th-TH" sz="3600" dirty="0" err="1" smtClean="0">
                <a:solidFill>
                  <a:srgbClr val="FF0000"/>
                </a:solidFill>
              </a:rPr>
              <a:t>ปิ</a:t>
            </a:r>
            <a:r>
              <a:rPr lang="th-TH" sz="3600" dirty="0" smtClean="0">
                <a:solidFill>
                  <a:srgbClr val="FF0000"/>
                </a:solidFill>
              </a:rPr>
              <a:t>ติ </a:t>
            </a:r>
            <a:r>
              <a:rPr lang="th-TH" sz="3600" dirty="0" err="1" smtClean="0">
                <a:solidFill>
                  <a:srgbClr val="FF0000"/>
                </a:solidFill>
              </a:rPr>
              <a:t>ปัสสัทธิ</a:t>
            </a:r>
            <a:r>
              <a:rPr lang="th-TH" sz="3600" dirty="0" smtClean="0">
                <a:solidFill>
                  <a:srgbClr val="FF0000"/>
                </a:solidFill>
              </a:rPr>
              <a:t> สมาธิ อุเบกขา)</a:t>
            </a:r>
            <a:endParaRPr lang="en-US" sz="3600" dirty="0">
              <a:solidFill>
                <a:srgbClr val="FF0000"/>
              </a:solidFill>
              <a:latin typeface="TH Sarabun New" panose="020B0500040200020003" pitchFamily="34" charset="-34"/>
              <a:cs typeface="TH Sarabun New" panose="020B0500040200020003" pitchFamily="34" charset="-34"/>
            </a:endParaRPr>
          </a:p>
        </p:txBody>
      </p:sp>
    </p:spTree>
    <p:extLst>
      <p:ext uri="{BB962C8B-B14F-4D97-AF65-F5344CB8AC3E}">
        <p14:creationId xmlns:p14="http://schemas.microsoft.com/office/powerpoint/2010/main" val="9439995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p:cNvSpPr>
            <a:spLocks noGrp="1"/>
          </p:cNvSpPr>
          <p:nvPr>
            <p:ph type="ctrTitle"/>
          </p:nvPr>
        </p:nvSpPr>
        <p:spPr>
          <a:xfrm>
            <a:off x="1282700" y="1143000"/>
            <a:ext cx="9144000" cy="4559299"/>
          </a:xfrm>
        </p:spPr>
        <p:txBody>
          <a:bodyPr>
            <a:noAutofit/>
          </a:bodyPr>
          <a:lstStyle/>
          <a:p>
            <a:pPr algn="thaiDist"/>
            <a:r>
              <a:rPr lang="th-TH" sz="4000" b="1" dirty="0">
                <a:solidFill>
                  <a:srgbClr val="7030A0"/>
                </a:solidFill>
              </a:rPr>
              <a:t> </a:t>
            </a:r>
            <a:r>
              <a:rPr lang="th-TH" sz="4000" b="1" dirty="0" smtClean="0">
                <a:solidFill>
                  <a:srgbClr val="7030A0"/>
                </a:solidFill>
              </a:rPr>
              <a:t>     </a:t>
            </a:r>
            <a:r>
              <a:rPr lang="th-TH" sz="4000" b="1" dirty="0">
                <a:solidFill>
                  <a:srgbClr val="FF0000"/>
                </a:solidFill>
              </a:rPr>
              <a:t>การรับรู้ในทางพระพุทธศาสนากับการรับรู้ในทางวิทยาศาสตร์ </a:t>
            </a:r>
            <a:r>
              <a:rPr lang="en-US" sz="4000" b="1" dirty="0" smtClean="0"/>
              <a:t/>
            </a:r>
            <a:br>
              <a:rPr lang="en-US" sz="4000" b="1" dirty="0" smtClean="0"/>
            </a:br>
            <a:r>
              <a:rPr lang="en-US" sz="4000" b="1" dirty="0"/>
              <a:t/>
            </a:r>
            <a:br>
              <a:rPr lang="en-US" sz="4000" b="1" dirty="0"/>
            </a:br>
            <a:r>
              <a:rPr lang="en-US" sz="4000" b="1" dirty="0" smtClean="0"/>
              <a:t/>
            </a:r>
            <a:br>
              <a:rPr lang="en-US" sz="4000" b="1" dirty="0" smtClean="0"/>
            </a:br>
            <a:r>
              <a:rPr lang="en-US" sz="4000" b="1" dirty="0"/>
              <a:t/>
            </a:r>
            <a:br>
              <a:rPr lang="en-US" sz="4000" b="1" dirty="0"/>
            </a:br>
            <a:r>
              <a:rPr lang="en-US" sz="4000" b="1" dirty="0" smtClean="0"/>
              <a:t/>
            </a:r>
            <a:br>
              <a:rPr lang="en-US" sz="4000" b="1" dirty="0" smtClean="0"/>
            </a:br>
            <a:r>
              <a:rPr lang="en-US" sz="4000" b="1" dirty="0"/>
              <a:t/>
            </a:r>
            <a:br>
              <a:rPr lang="en-US" sz="4000" b="1" dirty="0"/>
            </a:br>
            <a:r>
              <a:rPr lang="en-US" sz="4000" b="1" dirty="0" smtClean="0"/>
              <a:t/>
            </a:r>
            <a:br>
              <a:rPr lang="en-US" sz="4000" b="1" dirty="0" smtClean="0"/>
            </a:br>
            <a:endParaRPr lang="en-US" sz="4000" b="1" dirty="0">
              <a:solidFill>
                <a:srgbClr val="7030A0"/>
              </a:solidFill>
              <a:latin typeface="TH Sarabun New" panose="020B0500040200020003" pitchFamily="34" charset="-34"/>
              <a:cs typeface="TH Sarabun New" panose="020B0500040200020003" pitchFamily="34" charset="-34"/>
            </a:endParaRPr>
          </a:p>
        </p:txBody>
      </p:sp>
      <p:pic>
        <p:nvPicPr>
          <p:cNvPr id="1030" name="Picture 6" descr="à¸à¸¥à¸à¸²à¸£à¸à¹à¸à¸«à¸²à¸£à¸¹à¸à¸ à¸²à¸à¸ªà¸³à¸«à¸£à¸±à¸ à¸à¸£à¸°à¸à¸¸à¸à¸à¸¨à¸²à¸ªà¸à¸²à¸à¸±à¸à¸§à¸´à¸à¸¢à¸²à¸¨à¸²à¸ªà¸à¸£à¹"/>
          <p:cNvPicPr>
            <a:picLocks noChangeAspect="1" noChangeArrowheads="1"/>
          </p:cNvPicPr>
          <p:nvPr/>
        </p:nvPicPr>
        <p:blipFill rotWithShape="1">
          <a:blip r:embed="rId2">
            <a:extLst>
              <a:ext uri="{28A0092B-C50C-407E-A947-70E740481C1C}">
                <a14:useLocalDpi xmlns:a14="http://schemas.microsoft.com/office/drawing/2010/main" val="0"/>
              </a:ext>
            </a:extLst>
          </a:blip>
          <a:srcRect t="45442"/>
          <a:stretch/>
        </p:blipFill>
        <p:spPr bwMode="auto">
          <a:xfrm>
            <a:off x="1282700" y="2178048"/>
            <a:ext cx="9720022" cy="39814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251423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p:cNvSpPr>
            <a:spLocks noGrp="1"/>
          </p:cNvSpPr>
          <p:nvPr>
            <p:ph type="ctrTitle"/>
          </p:nvPr>
        </p:nvSpPr>
        <p:spPr>
          <a:xfrm>
            <a:off x="1282700" y="713678"/>
            <a:ext cx="9144000" cy="4988621"/>
          </a:xfrm>
        </p:spPr>
        <p:txBody>
          <a:bodyPr>
            <a:noAutofit/>
          </a:bodyPr>
          <a:lstStyle/>
          <a:p>
            <a:pPr algn="thaiDist"/>
            <a:r>
              <a:rPr lang="th-TH" sz="6600" b="1" dirty="0" smtClean="0">
                <a:solidFill>
                  <a:srgbClr val="FF0000"/>
                </a:solidFill>
                <a:latin typeface="TH Sarabun New" panose="020B0500040200020003" pitchFamily="34" charset="-34"/>
                <a:cs typeface="TH Sarabun New" panose="020B0500040200020003" pitchFamily="34" charset="-34"/>
              </a:rPr>
              <a:t>   </a:t>
            </a:r>
            <a:r>
              <a:rPr lang="th-TH" sz="6600" b="1" dirty="0" smtClean="0">
                <a:solidFill>
                  <a:srgbClr val="FF0000"/>
                </a:solidFill>
                <a:latin typeface="TH Sarabun New" panose="020B0500040200020003" pitchFamily="34" charset="-34"/>
                <a:cs typeface="TH Sarabun New" panose="020B0500040200020003" pitchFamily="34" charset="-34"/>
              </a:rPr>
              <a:t>การรับรู้ทางพระพุทธศาสนา	</a:t>
            </a:r>
            <a:br>
              <a:rPr lang="th-TH" sz="6600" b="1" dirty="0" smtClean="0">
                <a:solidFill>
                  <a:srgbClr val="FF0000"/>
                </a:solidFill>
                <a:latin typeface="TH Sarabun New" panose="020B0500040200020003" pitchFamily="34" charset="-34"/>
                <a:cs typeface="TH Sarabun New" panose="020B0500040200020003" pitchFamily="34" charset="-34"/>
              </a:rPr>
            </a:br>
            <a:r>
              <a:rPr lang="th-TH" sz="6600" b="1" dirty="0" smtClean="0">
                <a:solidFill>
                  <a:srgbClr val="FF0000"/>
                </a:solidFill>
                <a:latin typeface="TH Sarabun New" panose="020B0500040200020003" pitchFamily="34" charset="-34"/>
                <a:cs typeface="TH Sarabun New" panose="020B0500040200020003" pitchFamily="34" charset="-34"/>
              </a:rPr>
              <a:t>     </a:t>
            </a:r>
            <a:r>
              <a:rPr lang="th-TH" b="1" dirty="0" smtClean="0">
                <a:solidFill>
                  <a:srgbClr val="7030A0"/>
                </a:solidFill>
              </a:rPr>
              <a:t>พระพุทธศาสนามุ่งพัฒนาทั้งภูมิรู้ ภูมิธรรม และภูมิจิต ตั้งแต่จิตปุถุชนจึงถึง</a:t>
            </a:r>
            <a:r>
              <a:rPr lang="th-TH" b="1" dirty="0" err="1" smtClean="0">
                <a:solidFill>
                  <a:srgbClr val="7030A0"/>
                </a:solidFill>
              </a:rPr>
              <a:t>อริย</a:t>
            </a:r>
            <a:r>
              <a:rPr lang="th-TH" b="1" dirty="0" smtClean="0">
                <a:solidFill>
                  <a:srgbClr val="7030A0"/>
                </a:solidFill>
              </a:rPr>
              <a:t>จิต (</a:t>
            </a:r>
            <a:r>
              <a:rPr lang="en-US" b="1" dirty="0" smtClean="0">
                <a:solidFill>
                  <a:srgbClr val="7030A0"/>
                </a:solidFill>
              </a:rPr>
              <a:t>Noble Minded) </a:t>
            </a:r>
            <a:r>
              <a:rPr lang="th-TH" b="1" dirty="0" smtClean="0">
                <a:solidFill>
                  <a:srgbClr val="7030A0"/>
                </a:solidFill>
              </a:rPr>
              <a:t>ถือว่าการรับรู้เกิดขึ้นได้โดยผ่านอายตนะทั้ง ๖ (วิญญาณ </a:t>
            </a:r>
            <a:r>
              <a:rPr lang="th-TH" b="1" dirty="0" err="1" smtClean="0">
                <a:solidFill>
                  <a:srgbClr val="7030A0"/>
                </a:solidFill>
              </a:rPr>
              <a:t>ยต</a:t>
            </a:r>
            <a:r>
              <a:rPr lang="th-TH" b="1" dirty="0" smtClean="0">
                <a:solidFill>
                  <a:srgbClr val="7030A0"/>
                </a:solidFill>
              </a:rPr>
              <a:t>นะ)</a:t>
            </a:r>
            <a:endParaRPr lang="en-US" sz="4800" b="1" dirty="0">
              <a:solidFill>
                <a:srgbClr val="7030A0"/>
              </a:solidFill>
              <a:latin typeface="TH Sarabun New" panose="020B0500040200020003" pitchFamily="34" charset="-34"/>
              <a:cs typeface="TH Sarabun New" panose="020B0500040200020003" pitchFamily="34" charset="-34"/>
            </a:endParaRPr>
          </a:p>
        </p:txBody>
      </p:sp>
    </p:spTree>
    <p:extLst>
      <p:ext uri="{BB962C8B-B14F-4D97-AF65-F5344CB8AC3E}">
        <p14:creationId xmlns:p14="http://schemas.microsoft.com/office/powerpoint/2010/main" val="26685734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p:cNvSpPr>
            <a:spLocks noGrp="1"/>
          </p:cNvSpPr>
          <p:nvPr>
            <p:ph type="ctrTitle"/>
          </p:nvPr>
        </p:nvSpPr>
        <p:spPr>
          <a:xfrm>
            <a:off x="1282700" y="800100"/>
            <a:ext cx="9144000" cy="4902199"/>
          </a:xfrm>
        </p:spPr>
        <p:txBody>
          <a:bodyPr>
            <a:noAutofit/>
          </a:bodyPr>
          <a:lstStyle/>
          <a:p>
            <a:pPr algn="thaiDist"/>
            <a:r>
              <a:rPr lang="th-TH" sz="7200" b="1" dirty="0">
                <a:solidFill>
                  <a:srgbClr val="7030A0"/>
                </a:solidFill>
              </a:rPr>
              <a:t> </a:t>
            </a:r>
            <a:r>
              <a:rPr lang="th-TH" sz="7200" b="1" dirty="0" smtClean="0">
                <a:solidFill>
                  <a:srgbClr val="FF0000"/>
                </a:solidFill>
              </a:rPr>
              <a:t>การรับรู้ทางวิทยาศาสตร์</a:t>
            </a:r>
            <a:r>
              <a:rPr lang="th-TH" b="1" dirty="0" smtClean="0">
                <a:solidFill>
                  <a:srgbClr val="FF0000"/>
                </a:solidFill>
              </a:rPr>
              <a:t>	</a:t>
            </a:r>
            <a:br>
              <a:rPr lang="th-TH" b="1" dirty="0" smtClean="0">
                <a:solidFill>
                  <a:srgbClr val="FF0000"/>
                </a:solidFill>
              </a:rPr>
            </a:br>
            <a:r>
              <a:rPr lang="th-TH" b="1" dirty="0" smtClean="0">
                <a:solidFill>
                  <a:srgbClr val="FF0000"/>
                </a:solidFill>
              </a:rPr>
              <a:t>     </a:t>
            </a:r>
            <a:r>
              <a:rPr lang="th-TH" b="1" dirty="0" smtClean="0">
                <a:solidFill>
                  <a:srgbClr val="7030A0"/>
                </a:solidFill>
              </a:rPr>
              <a:t>วิทยาศาสตร์มุ่งพัฒนาภูมิรู้สู่ความฉลาดทางสมอง มุ่งพัฒนา </a:t>
            </a:r>
            <a:r>
              <a:rPr lang="en-US" b="1" dirty="0" smtClean="0">
                <a:solidFill>
                  <a:srgbClr val="7030A0"/>
                </a:solidFill>
              </a:rPr>
              <a:t>IQ. </a:t>
            </a:r>
            <a:r>
              <a:rPr lang="en-US" b="1" dirty="0" smtClean="0">
                <a:solidFill>
                  <a:srgbClr val="7030A0"/>
                </a:solidFill>
              </a:rPr>
              <a:t>(Intelligence Quotient) </a:t>
            </a:r>
            <a:r>
              <a:rPr lang="th-TH" b="1" dirty="0" smtClean="0">
                <a:solidFill>
                  <a:srgbClr val="7030A0"/>
                </a:solidFill>
              </a:rPr>
              <a:t>การรับรู้ที่ได้จากประสาทสัมผัสทั้ง ๕</a:t>
            </a:r>
            <a:endParaRPr lang="en-US" sz="5400" b="1" dirty="0">
              <a:solidFill>
                <a:srgbClr val="7030A0"/>
              </a:solidFill>
              <a:latin typeface="TH Sarabun New" panose="020B0500040200020003" pitchFamily="34" charset="-34"/>
              <a:cs typeface="TH Sarabun New" panose="020B0500040200020003" pitchFamily="34" charset="-34"/>
            </a:endParaRPr>
          </a:p>
        </p:txBody>
      </p:sp>
    </p:spTree>
    <p:extLst>
      <p:ext uri="{BB962C8B-B14F-4D97-AF65-F5344CB8AC3E}">
        <p14:creationId xmlns:p14="http://schemas.microsoft.com/office/powerpoint/2010/main" val="4223865729"/>
      </p:ext>
    </p:extLst>
  </p:cSld>
  <p:clrMapOvr>
    <a:masterClrMapping/>
  </p:clrMapOvr>
</p:sld>
</file>

<file path=ppt/theme/theme1.xml><?xml version="1.0" encoding="utf-8"?>
<a:theme xmlns:a="http://schemas.openxmlformats.org/drawingml/2006/main" name="ธีมของ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213</TotalTime>
  <Words>301</Words>
  <Application>Microsoft Office PowerPoint</Application>
  <PresentationFormat>แบบจอกว้าง</PresentationFormat>
  <Paragraphs>19</Paragraphs>
  <Slides>19</Slides>
  <Notes>0</Notes>
  <HiddenSlides>0</HiddenSlides>
  <MMClips>0</MMClips>
  <ScaleCrop>false</ScaleCrop>
  <HeadingPairs>
    <vt:vector size="6" baseType="variant">
      <vt:variant>
        <vt:lpstr>ฟอนต์ที่ถูกใช้</vt:lpstr>
      </vt:variant>
      <vt:variant>
        <vt:i4>6</vt:i4>
      </vt:variant>
      <vt:variant>
        <vt:lpstr>ธีม</vt:lpstr>
      </vt:variant>
      <vt:variant>
        <vt:i4>1</vt:i4>
      </vt:variant>
      <vt:variant>
        <vt:lpstr>ชื่อเรื่องสไลด์</vt:lpstr>
      </vt:variant>
      <vt:variant>
        <vt:i4>19</vt:i4>
      </vt:variant>
    </vt:vector>
  </HeadingPairs>
  <TitlesOfParts>
    <vt:vector size="26" baseType="lpstr">
      <vt:lpstr>Angsana New</vt:lpstr>
      <vt:lpstr>Arial</vt:lpstr>
      <vt:lpstr>Calibri</vt:lpstr>
      <vt:lpstr>Calibri Light</vt:lpstr>
      <vt:lpstr>Cordia New</vt:lpstr>
      <vt:lpstr>TH Sarabun New</vt:lpstr>
      <vt:lpstr>ธีมของ Office</vt:lpstr>
      <vt:lpstr>พระพุทธศาสนาในทัศนะของนักวิทยาศาสตร์</vt:lpstr>
      <vt:lpstr>    " ศาสนาในอนาคต จะต้องเป็นศาสนาสากล ศาสนานั้นควรอยู่เหนือพระเจ้าที่มีตัวตน และควรจะเว้นคำสอนแบบสิทธันต์ (คือเป็นแบบสำเร็จรูปที่ให้เชื่อตามเพียงอย่างเดียว) และแบบเทววิทยา(คือพึ่งเทวดาเป็นหลักใหญ่) ศาสนานั้นเมื่อครอบคลุมทั้งธรรมชาติและจิตใจ จึงควรมีรากฐานอยู่บนสามัญสำนึกทางศาสนาที่เกิดขึ้นจากประสบการณ์ต่อสิ่งทั้งปวง คือ ทั้งธรรมชาติและจิตใจอย่างเป็นหน่วยรวมที่มีความหมาย พระพุทธศาสนาตอบข้อกำหนดนี้ได้.... ถ้าจะมีศาสนาใดที่รับมือได้กับความต้องการทางวิทยาศาสตร์สมัยใหม่ปัจจุบัน ศาสนานั้นก็ควรเป็นพระพุทธศาสนา“                               (Albert Einstein)</vt:lpstr>
      <vt:lpstr>    แสดงให้เห็นว่า อัลเบิร์ต ไอน์สไตน์ มีความรู้ความเข้าใจในหลักธรรมคำสอนของพระพุทธศาสนาเป็นอย่างดีและมีความเห็นว่าพระพุทธศาสนาครอบคลุมทั้งส่วนที่เป็นวิทยาศาสตร์ธรรมชาติ ( Natural science) และวิทยาศาสตร์ทางจิต (Spiritual Science) เป็นศาสนาที่จะยอมรับเข้าสู่หัวใจของวิทยาศาสตร์ได้ </vt:lpstr>
      <vt:lpstr>   ทัศนะของฟรานซิส สตอรี่ (Francis Story) นักวิทยาศาสตร์ผู้มีชื่อเสียงชาวอังกฤษ มีทัศนะว่า“…องค์พระพุทธเจ้าเอง ทรงเป็นศาสนศาสดาพระองค์แรกในรอบโลกนี้ที่ทรงใช้วิธีที่มีเหตุผลทางความรู้ (scientific methods แปลอีกอย่างหนึ่งว่าวิธีทางวิทยาศาสตร์) ได้อย่างเที่ยงตรงที่จะวิเคราะห์ความเป็นไปของชีวิตของเราเอง และปรากฏการณ์ของจักรวาลที่พวกเราเกี่ยวข้องอยู่ และพระพุทธพจน์ได้ตรัสสอนพวกเราอย่างแจ่มแจ้งมาจนถึงทุกวันนี้ จนกระทั่งเกินกว่า ๒๕๐๐ปีมาแล้ว…”_</vt:lpstr>
      <vt:lpstr>อีกทัศนะหนึ่งของฟรานซิส สตอรี่ (Francis Story) นักวิทยาศาสตร์ผู้มีชื่อเสียงชาวอังกฤษ มีทัศนะ “มนุษย์ได้ฝึกฝนความเฉลียวฉลาดรอบรู้ของตนเพื่อเอาชนะธรรมชาติภายนอกด้วยวิทยาศาสตร์และประยุกต์วิทยา ( Sceince and Technology) บัดนี้ถึงเวลาแล้วที่มนุษย์ควรแสวงหาแสงสว่างหรือสติปัญญาที่สูงลึกซึ้งยิ่งกว่านั้นอีก พระพุทธศาสนาเท่านั้นที่จะช่วยให้มนุษย์ประสบความสำเร็จตามความประสงค์ (Goal)</vt:lpstr>
      <vt:lpstr>    ทัศนะของจอฟฟรีย์ ชิว (Geoffrey chew) นักวิทยาศาสตร์ นักฟิสิกส์ชั้นนำแห่งศตวรรษที่ 21 “ ผมตกตะลึงและรู้สึกกระอักกระอ่อนใจที่พบว่า  งานวิจัยของผมกลับกลายมาวางอยู่บนพื้นฐานทางความคิดที่ดูจะไม่เป็นวิทยาศาสตร์เอาเสียเลย เมื่อมันถูกนำไปเชื่อมสัมพันธ์กับพุทธธรรมคำสอนในศาสนาพุทธ”        การเรียนรู้จากการวิจัยนั้นมีปรากฏอยู่ในพุทธธรรมคำสอนของพระสัมมาสัมพุทธเจ้า ก่อนที่จะมีการนำคำว่าวิจัยมาใช้ในทางวิทยาศาสตร์ คือ ปรากฏอยู่ในสัตตโพชฌงค์ ๗ องค์ธรรม นำสู่การตรัสรู้ (สติ ธรรมวิจยะ วิริยะ ปิติ ปัสสัทธิ สมาธิ อุเบกขา)</vt:lpstr>
      <vt:lpstr>      การรับรู้ในทางพระพุทธศาสนากับการรับรู้ในทางวิทยาศาสตร์        </vt:lpstr>
      <vt:lpstr>   การรับรู้ทางพระพุทธศาสนา       พระพุทธศาสนามุ่งพัฒนาทั้งภูมิรู้ ภูมิธรรม และภูมิจิต ตั้งแต่จิตปุถุชนจึงถึงอริยจิต (Noble Minded) ถือว่าการรับรู้เกิดขึ้นได้โดยผ่านอายตนะทั้ง ๖ (วิญญาณ ยตนะ)</vt:lpstr>
      <vt:lpstr> การรับรู้ทางวิทยาศาสตร์       วิทยาศาสตร์มุ่งพัฒนาภูมิรู้สู่ความฉลาดทางสมอง มุ่งพัฒนา IQ. (Intelligence Quotient) การรับรู้ที่ได้จากประสาทสัมผัสทั้ง ๕</vt:lpstr>
      <vt:lpstr>   พระพุทธศาสนาเพื่อการพัฒนาวิทยาศาสตร์       ความรู้ทางวิทยาศาสตร์นั้นเป็นประโยชน์อย่างมาก ทำให้การแก้ไขปัญหามีประสิทธิภาพ ทำให้รู้ภัยอันตราย เหตุผล จุดที่จะแก้ไข และเทคโนโลยีที่เกิดจากวิทยาศาสตร์ก็เป็นอุปกรณ์สำคัญที่จะใช้แก้ปัญหาได้อย่างมีประสิทธิภาพ แต่ก็มีปัญหาที่เกิดจากวิทยาศาสตร์และเทคโนโลยี และยังไม่สามารถแก้ปัญหาได้</vt:lpstr>
      <vt:lpstr>   พระพุทธศาสนาเสนอให้มีการแก้ไขปัญหาของมนุษย์ที่เกิดจากวิทยาศาสตร์และเทคโนโลยี ๓ ระดับ (ไตรสิกขา) คือ      ๑. ด้านการควบคุมพฤติกรรมของมนุษย์ (ศีล)      ๒. ด้านการสร้างจิตสำนึก (สมาธิ)       ๓. ด้านการสร้างองค์ความรู้ (ปัญญา) </vt:lpstr>
      <vt:lpstr>    ๑. การแก้ปัญหาด้วยการควบคุมพฤติกรรมของมนุษย์ หรือทางกาย วาจา มี ๒ ระดับ      ระดับที่ ๑ คุมด้วยบัญญัติหรือกฎเกณฑ์ของสังคม เช่น กฎหมาย ระเบียบ ข้อบังคับ กติกาต่างๆ ตลอดจนการลงโทษผู้ที่ละเมิดหรือไม่ปฏิบัติตาม เรียกว่า วินัย      ระดับที่ ๒ การควบคุมด้วยเจตนาจากภายในตัวของมนุษย์ ซึ่งเกิดจากการศรัทธาในศาสนา ทำให้มนุษย์พร้อมและสมัครใจที่จะควบคุมพฤติกรรมของตนได้ เรียกว่า ศีล</vt:lpstr>
      <vt:lpstr>๒. การแก้ไขปัญหาของมนุษย์ด้วยการสร้างจิตสำนึก มี๒ ระดับ คือ       ระดับที่ ๑ การควบคุมจิต โดยใช้หลักธรรมต่าง ๆ เช่น ขันติ ทมะ อโลภะ อโกธะ อโมหะ  เป็นต้น      ระดับที่ ๒ จิตที่เป็นสุข โดยใช้หลักธรรมต่างๆ เช่น พรหมวิหาร ๔ ปิติสุข เป็นต้น </vt:lpstr>
      <vt:lpstr>    ๓. การสร้างองค์ความรู้ เป็นการรู้เท่าทันกับการควบคุมพฤติกรรมของต้น และการสร้างจิตสำนึกที่ดี โดยเฉพาะปัญญาที่รู้เข้าใจกระบวนการของเหตุปัจจัยในธรรมชาติ เช่น การรู้โทษของการทำลายธรรมชาติด้วยปัญญา ส่งผลให้มนุษย์ต้องอนุรักษ์ธรรมชาติ เป็นต้น </vt:lpstr>
      <vt:lpstr>     ปัญหาที่ถ่วงการพัฒนาวิทยาศาสตร์ในประเทศไทย      ๑. มีแต่วัฒนธรรมเทคโนโลยี ขาดวัฒนธรรมวิทยาศาสตร์          วัฒนธรรมเทคโนโลยี คือ มีวิถีชีวิตที่เน้นเทคโนโลยี โดยเฉพาะในด้านการบริโภค หาความสะดวกสบาย ปล่อยชีวิตขึ้นต่อเทคโนโลยี           วัฒนธรรมวิทยาศาสตร์ คือ มีวิถีชีวิตแห่งการแสวงหาความรู้ ชอบสืบค้นหาความรู้มองตามเหตุปัจจัย คิดอะไรเป็นเหตุเป็นผล</vt:lpstr>
      <vt:lpstr>      ๒. การมองความเจริญแบบนักเสพผล ไม่มองแบบนักสร้างเหตุ      นักเสพผล มุ่งเน้นวัฒนธรรมบริโภค เป็นตัวหนุนวัฒนธรรมเทคโนโลยี      นักสร้างเหตุ คือ เมื่อคิดจะทำอะไรก็จะสืบสาวเหตุปัจจัยในกระบวนการของเหตุผล</vt:lpstr>
      <vt:lpstr>      ๓. การอบรมเลี้ยงดูเด็นแบบส่งเสริมตัณหา ไม่ส่งเสริมฉันทะ ส่งเสริมให้อยู่ดีกินดี แสวงหาแต่ความสุข (ตัญหา) ไม่ส่งเสริมฉันทะ คือ ความใฝ่รู้และใฝ่ที่จะทำ      ๔. ความอ่อนในอุเบกขา ไม่ให้โอกาสแก่เด็กที่จะพัฒนา        อ่อนอุเบกขา คือ ไม่ส่งเสริมให้เด็กรู้จักรับผิดชอบในการที่จะพัฒนาตนเอง แต่ใช้เมตตามากเกินไป     </vt:lpstr>
      <vt:lpstr>        หลักปฏิบัติในการอบรมเลี้ยงดูเด็ก ใช้ธรรม ๔ ข้อ คือ      ๑. ในยามปกติ อยู่กันตามธรรมดา ใช้เมตตา คือหวังดี ปรารถนาดี แสดงน้ำใจ เอาใจใส่ด้วยไมตรี ให้รู้สึกอบอุ่นร่มเย็น      ๒. เมื่อเด็กเดือดร้อน มีทุกข์ ใช้กรุณา คือ สงสาร เห็นใจ ขวนขวายช่วยเหลือ หาทางปัดเป่า ปลดเปลื้องความทุกข์ยาก      ๓. เมื่อเด็กประสบความสำเร็จ ใช้มุทิตา คือ พลอยยินดี รื่นเริงบันเทิงใจด้วย และส่งเสริมสนับสนุน      ๔. แต่เมื่อใดเด็กจะต้องรับผิดชอบตนเอง ใช้อุเบกขา คือ วางท่าทีเฉยคอยดู เอาความถูกต้องและผลดีเป็นหลัก รู้จักปล่อยให้เขาทำด้วยตนเอง ให้หัดแก้ปัญหา และรู้จักแก้ไขความผิดพลาดของตน</vt:lpstr>
      <vt:lpstr>        ๕. ขาดการปลูกฝังความใฝ่รู้อย่างบริสุทธิ์ใจ ความใฝ่รู้เป็นแหล่งที่มาของความเจริญก้าวหน้าในการค้นคว้าทางวิทยาศาสตร์ ความใฝ่รู้อย่างบริสุทธิ์ใจกับความใฝ่ปรารถนาสร้างสรรค์ชีวิตที่ดีงาม เพื่อแก้ปัญหาและพัฒนามนุษย์      ๖. ลักษณะจิตแบบผู้ตามรอรับ ขาดความเป็นผู้นำและเป็นผู้ให้ สามารถแก้ไข ๓ ประการคือ เกิดความสำนึกตื่นตัว การตามทันเชิงความคิด และการพยากรณ์ล่วงหน้า (มองอนาคต)      ๗. ได้ผู้เรียนจบ แต่อาจจะไม่ได้บัญฑิต บัณฑิตวิทยาศาสตร์ คือ เป็นบัณฑิต ซึ่งพร้อมที่จะดำเนินชีวิตที่ดีงามและรับผิดชอบสังคมไปด้วย โดยนำวิชาวิทยาศาสตร์ไปใช้ปฏิบัติการ      ๘. นโยบายของรัฐต้องเน้นการส่งเสริมวิทยาศาสตร์บริสุทธิ์</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พระพุทธศาสนากับทฤษฎีสัมพันธภาพ</dc:title>
  <dc:creator>H110 Series</dc:creator>
  <cp:lastModifiedBy>Mr.KKD</cp:lastModifiedBy>
  <cp:revision>35</cp:revision>
  <dcterms:created xsi:type="dcterms:W3CDTF">2018-08-14T04:08:29Z</dcterms:created>
  <dcterms:modified xsi:type="dcterms:W3CDTF">2018-09-01T09:36:23Z</dcterms:modified>
</cp:coreProperties>
</file>