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8" r:id="rId13"/>
    <p:sldId id="269" r:id="rId14"/>
    <p:sldId id="270" r:id="rId15"/>
    <p:sldId id="271" r:id="rId16"/>
    <p:sldId id="272" r:id="rId17"/>
    <p:sldId id="274" r:id="rId18"/>
    <p:sldId id="273"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8" r:id="rId32"/>
  </p:sldIdLst>
  <p:sldSz cx="12192000" cy="6858000"/>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p:scale>
          <a:sx n="100" d="100"/>
          <a:sy n="100" d="100"/>
        </p:scale>
        <p:origin x="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สไลด์ชื่อเรื่อง">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h-TH" smtClean="0"/>
              <a:t>คลิกเพื่อแก้ไขสไตล์ชื่อเรื่องต้นแบบ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h-TH" smtClean="0"/>
              <a:t>คลิกเพื่อแก้ไขสไตล์ชื่อเรื่องรองต้นแบบ</a:t>
            </a:r>
            <a:endParaRPr lang="en-US" dirty="0"/>
          </a:p>
        </p:txBody>
      </p:sp>
      <p:sp>
        <p:nvSpPr>
          <p:cNvPr id="4" name="Date Placeholder 3"/>
          <p:cNvSpPr>
            <a:spLocks noGrp="1"/>
          </p:cNvSpPr>
          <p:nvPr>
            <p:ph type="dt" sz="half" idx="10"/>
          </p:nvPr>
        </p:nvSpPr>
        <p:spPr/>
        <p:txBody>
          <a:bodyPr/>
          <a:lstStyle/>
          <a:p>
            <a:fld id="{79ED36A8-BD48-403D-AA82-04151906A7DE}" type="datetimeFigureOut">
              <a:rPr lang="th-TH" smtClean="0"/>
              <a:t>27/06/63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16B82708-1F86-43AD-AFF4-717B56C92672}" type="slidenum">
              <a:rPr lang="th-TH" smtClean="0"/>
              <a:t>‹#›</a:t>
            </a:fld>
            <a:endParaRPr lang="th-TH"/>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585608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1" name="chimes.wav"/>
          </p:stSnd>
        </p:sndAc>
      </p:transition>
    </mc:Choice>
    <mc:Fallback>
      <p:transition spd="slow">
        <p:fade/>
        <p:sndAc>
          <p:stSnd>
            <p:snd r:embed="rId1" name="chimes.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รูปภาพพาโนรามาพร้อมคำอธิบายภาพ">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smtClean="0"/>
              <a:t>คลิกเพื่อแก้ไขสไตล์ชื่อเรื่องต้นแบบ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h-TH" smtClean="0"/>
              <a:t>คลิกไอคอนเพื่อเพิ่มรูปภาพ</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h-TH" smtClean="0"/>
              <a:t>คลิกเพื่อแก้ไขสไตล์ของข้อความต้นแบบ</a:t>
            </a:r>
          </a:p>
        </p:txBody>
      </p:sp>
      <p:sp>
        <p:nvSpPr>
          <p:cNvPr id="3" name="Date Placeholder 2"/>
          <p:cNvSpPr>
            <a:spLocks noGrp="1"/>
          </p:cNvSpPr>
          <p:nvPr>
            <p:ph type="dt" sz="half" idx="10"/>
          </p:nvPr>
        </p:nvSpPr>
        <p:spPr/>
        <p:txBody>
          <a:bodyPr/>
          <a:lstStyle/>
          <a:p>
            <a:fld id="{79ED36A8-BD48-403D-AA82-04151906A7DE}" type="datetimeFigureOut">
              <a:rPr lang="th-TH" smtClean="0"/>
              <a:t>27/06/63</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16B82708-1F86-43AD-AFF4-717B56C92672}" type="slidenum">
              <a:rPr lang="th-TH" smtClean="0"/>
              <a:t>‹#›</a:t>
            </a:fld>
            <a:endParaRPr lang="th-TH"/>
          </a:p>
        </p:txBody>
      </p:sp>
    </p:spTree>
    <p:extLst>
      <p:ext uri="{BB962C8B-B14F-4D97-AF65-F5344CB8AC3E}">
        <p14:creationId xmlns:p14="http://schemas.microsoft.com/office/powerpoint/2010/main" val="420216261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1" name="chimes.wav"/>
          </p:stSnd>
        </p:sndAc>
      </p:transition>
    </mc:Choice>
    <mc:Fallback>
      <p:transition spd="slow">
        <p:fade/>
        <p:sndAc>
          <p:stSnd>
            <p:snd r:embed="rId1" name="chimes.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ชื่อและคำอธิบาย">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h-TH" smtClean="0"/>
              <a:t>คลิกเพื่อแก้ไขสไตล์ชื่อเรื่องต้นแบบ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h-TH" smtClean="0"/>
              <a:t>คลิกเพื่อแก้ไขสไตล์ของข้อความต้นแบบ</a:t>
            </a:r>
          </a:p>
        </p:txBody>
      </p:sp>
      <p:sp>
        <p:nvSpPr>
          <p:cNvPr id="4" name="Date Placeholder 3"/>
          <p:cNvSpPr>
            <a:spLocks noGrp="1"/>
          </p:cNvSpPr>
          <p:nvPr>
            <p:ph type="dt" sz="half" idx="10"/>
          </p:nvPr>
        </p:nvSpPr>
        <p:spPr/>
        <p:txBody>
          <a:bodyPr/>
          <a:lstStyle/>
          <a:p>
            <a:fld id="{79ED36A8-BD48-403D-AA82-04151906A7DE}" type="datetimeFigureOut">
              <a:rPr lang="th-TH" smtClean="0"/>
              <a:t>27/06/63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16B82708-1F86-43AD-AFF4-717B56C92672}" type="slidenum">
              <a:rPr lang="th-TH" smtClean="0"/>
              <a:t>‹#›</a:t>
            </a:fld>
            <a:endParaRPr lang="th-TH"/>
          </a:p>
        </p:txBody>
      </p:sp>
    </p:spTree>
    <p:extLst>
      <p:ext uri="{BB962C8B-B14F-4D97-AF65-F5344CB8AC3E}">
        <p14:creationId xmlns:p14="http://schemas.microsoft.com/office/powerpoint/2010/main" val="21567635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1" name="chimes.wav"/>
          </p:stSnd>
        </p:sndAc>
      </p:transition>
    </mc:Choice>
    <mc:Fallback>
      <p:transition spd="slow">
        <p:fade/>
        <p:sndAc>
          <p:stSnd>
            <p:snd r:embed="rId1" name="chimes.wav"/>
          </p:stSnd>
        </p:sndAc>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คำอ้างอิงพร้อมคำอธิบาย">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h-TH" smtClean="0"/>
              <a:t>คลิกเพื่อแก้ไขสไตล์ชื่อเรื่องต้นแบบ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h-TH" smtClean="0"/>
              <a:t>คลิกเพื่อแก้ไขสไตล์ของข้อความต้นแบบ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h-TH" smtClean="0"/>
              <a:t>คลิกเพื่อแก้ไขสไตล์ของข้อความต้นแบบ</a:t>
            </a:r>
          </a:p>
        </p:txBody>
      </p:sp>
      <p:sp>
        <p:nvSpPr>
          <p:cNvPr id="4" name="Date Placeholder 3"/>
          <p:cNvSpPr>
            <a:spLocks noGrp="1"/>
          </p:cNvSpPr>
          <p:nvPr>
            <p:ph type="dt" sz="half" idx="10"/>
          </p:nvPr>
        </p:nvSpPr>
        <p:spPr/>
        <p:txBody>
          <a:bodyPr/>
          <a:lstStyle/>
          <a:p>
            <a:fld id="{79ED36A8-BD48-403D-AA82-04151906A7DE}" type="datetimeFigureOut">
              <a:rPr lang="th-TH" smtClean="0"/>
              <a:t>27/06/63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16B82708-1F86-43AD-AFF4-717B56C92672}" type="slidenum">
              <a:rPr lang="th-TH" smtClean="0"/>
              <a:t>‹#›</a:t>
            </a:fld>
            <a:endParaRPr lang="th-TH"/>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1317309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1" name="chimes.wav"/>
          </p:stSnd>
        </p:sndAc>
      </p:transition>
    </mc:Choice>
    <mc:Fallback>
      <p:transition spd="slow">
        <p:fade/>
        <p:sndAc>
          <p:stSnd>
            <p:snd r:embed="rId1" name="chimes.wav"/>
          </p:stSnd>
        </p:sndAc>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นามบัตร">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h-TH" smtClean="0"/>
              <a:t>คลิกเพื่อแก้ไขสไตล์ชื่อเรื่องต้นแบบ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h-TH" smtClean="0"/>
              <a:t>คลิกเพื่อแก้ไขสไตล์ของข้อความต้นแบบ</a:t>
            </a:r>
          </a:p>
        </p:txBody>
      </p:sp>
      <p:sp>
        <p:nvSpPr>
          <p:cNvPr id="4" name="Date Placeholder 3"/>
          <p:cNvSpPr>
            <a:spLocks noGrp="1"/>
          </p:cNvSpPr>
          <p:nvPr>
            <p:ph type="dt" sz="half" idx="10"/>
          </p:nvPr>
        </p:nvSpPr>
        <p:spPr/>
        <p:txBody>
          <a:bodyPr/>
          <a:lstStyle/>
          <a:p>
            <a:fld id="{79ED36A8-BD48-403D-AA82-04151906A7DE}" type="datetimeFigureOut">
              <a:rPr lang="th-TH" smtClean="0"/>
              <a:t>27/06/63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16B82708-1F86-43AD-AFF4-717B56C92672}" type="slidenum">
              <a:rPr lang="th-TH" smtClean="0"/>
              <a:t>‹#›</a:t>
            </a:fld>
            <a:endParaRPr lang="th-TH"/>
          </a:p>
        </p:txBody>
      </p:sp>
    </p:spTree>
    <p:extLst>
      <p:ext uri="{BB962C8B-B14F-4D97-AF65-F5344CB8AC3E}">
        <p14:creationId xmlns:p14="http://schemas.microsoft.com/office/powerpoint/2010/main" val="414755814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1" name="chimes.wav"/>
          </p:stSnd>
        </p:sndAc>
      </p:transition>
    </mc:Choice>
    <mc:Fallback>
      <p:transition spd="slow">
        <p:fade/>
        <p:sndAc>
          <p:stSnd>
            <p:snd r:embed="rId1" name="chimes.wav"/>
          </p:stSnd>
        </p:sndAc>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นามบัตรอ้างอิง">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h-TH" smtClean="0"/>
              <a:t>คลิกเพื่อแก้ไขสไตล์ชื่อเรื่องต้นแบบ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h-TH" smtClean="0"/>
              <a:t>คลิกเพื่อแก้ไขสไตล์ของข้อความต้นแบบ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h-TH" smtClean="0"/>
              <a:t>คลิกเพื่อแก้ไขสไตล์ของข้อความต้นแบบ</a:t>
            </a:r>
          </a:p>
        </p:txBody>
      </p:sp>
      <p:sp>
        <p:nvSpPr>
          <p:cNvPr id="4" name="Date Placeholder 3"/>
          <p:cNvSpPr>
            <a:spLocks noGrp="1"/>
          </p:cNvSpPr>
          <p:nvPr>
            <p:ph type="dt" sz="half" idx="10"/>
          </p:nvPr>
        </p:nvSpPr>
        <p:spPr/>
        <p:txBody>
          <a:bodyPr/>
          <a:lstStyle/>
          <a:p>
            <a:fld id="{79ED36A8-BD48-403D-AA82-04151906A7DE}" type="datetimeFigureOut">
              <a:rPr lang="th-TH" smtClean="0"/>
              <a:t>27/06/63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16B82708-1F86-43AD-AFF4-717B56C92672}" type="slidenum">
              <a:rPr lang="th-TH" smtClean="0"/>
              <a:t>‹#›</a:t>
            </a:fld>
            <a:endParaRPr lang="th-TH"/>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526066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1" name="chimes.wav"/>
          </p:stSnd>
        </p:sndAc>
      </p:transition>
    </mc:Choice>
    <mc:Fallback>
      <p:transition spd="slow">
        <p:fade/>
        <p:sndAc>
          <p:stSnd>
            <p:snd r:embed="rId1" name="chimes.wav"/>
          </p:stSnd>
        </p:sndAc>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จริง หรือ เท็จ">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h-TH" smtClean="0"/>
              <a:t>คลิกเพื่อแก้ไขสไตล์ชื่อเรื่องต้นแบบ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h-TH" smtClean="0"/>
              <a:t>คลิกเพื่อแก้ไขสไตล์ของข้อความต้นแบบ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h-TH" smtClean="0"/>
              <a:t>คลิกเพื่อแก้ไขสไตล์ของข้อความต้นแบบ</a:t>
            </a:r>
          </a:p>
        </p:txBody>
      </p:sp>
      <p:sp>
        <p:nvSpPr>
          <p:cNvPr id="4" name="Date Placeholder 3"/>
          <p:cNvSpPr>
            <a:spLocks noGrp="1"/>
          </p:cNvSpPr>
          <p:nvPr>
            <p:ph type="dt" sz="half" idx="10"/>
          </p:nvPr>
        </p:nvSpPr>
        <p:spPr/>
        <p:txBody>
          <a:bodyPr/>
          <a:lstStyle/>
          <a:p>
            <a:fld id="{79ED36A8-BD48-403D-AA82-04151906A7DE}" type="datetimeFigureOut">
              <a:rPr lang="th-TH" smtClean="0"/>
              <a:t>27/06/63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16B82708-1F86-43AD-AFF4-717B56C92672}" type="slidenum">
              <a:rPr lang="th-TH" smtClean="0"/>
              <a:t>‹#›</a:t>
            </a:fld>
            <a:endParaRPr lang="th-TH"/>
          </a:p>
        </p:txBody>
      </p:sp>
    </p:spTree>
    <p:extLst>
      <p:ext uri="{BB962C8B-B14F-4D97-AF65-F5344CB8AC3E}">
        <p14:creationId xmlns:p14="http://schemas.microsoft.com/office/powerpoint/2010/main" val="248278738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1" name="chimes.wav"/>
          </p:stSnd>
        </p:sndAc>
      </p:transition>
    </mc:Choice>
    <mc:Fallback>
      <p:transition spd="slow">
        <p:fade/>
        <p:sndAc>
          <p:stSnd>
            <p:snd r:embed="rId1" name="chimes.wav"/>
          </p:stSnd>
        </p:sndAc>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ชื่อเรื่องและข้อความแนวตั้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h-TH" smtClean="0"/>
              <a:t>คลิกเพื่อแก้ไขสไตล์ชื่อเรื่องต้นแบบ</a:t>
            </a:r>
            <a:endParaRPr lang="en-US" dirty="0"/>
          </a:p>
        </p:txBody>
      </p:sp>
      <p:sp>
        <p:nvSpPr>
          <p:cNvPr id="3" name="Vertical Text Placeholder 2"/>
          <p:cNvSpPr>
            <a:spLocks noGrp="1"/>
          </p:cNvSpPr>
          <p:nvPr>
            <p:ph type="body" orient="vert" idx="1"/>
          </p:nvPr>
        </p:nvSpPr>
        <p:spPr/>
        <p:txBody>
          <a:bodyPr vert="eaVert" anchor="t"/>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dirty="0"/>
          </a:p>
        </p:txBody>
      </p:sp>
      <p:sp>
        <p:nvSpPr>
          <p:cNvPr id="4" name="Date Placeholder 3"/>
          <p:cNvSpPr>
            <a:spLocks noGrp="1"/>
          </p:cNvSpPr>
          <p:nvPr>
            <p:ph type="dt" sz="half" idx="10"/>
          </p:nvPr>
        </p:nvSpPr>
        <p:spPr/>
        <p:txBody>
          <a:bodyPr/>
          <a:lstStyle/>
          <a:p>
            <a:fld id="{79ED36A8-BD48-403D-AA82-04151906A7DE}" type="datetimeFigureOut">
              <a:rPr lang="th-TH" smtClean="0"/>
              <a:t>27/06/63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16B82708-1F86-43AD-AFF4-717B56C92672}" type="slidenum">
              <a:rPr lang="th-TH" smtClean="0"/>
              <a:t>‹#›</a:t>
            </a:fld>
            <a:endParaRPr lang="th-TH"/>
          </a:p>
        </p:txBody>
      </p:sp>
    </p:spTree>
    <p:extLst>
      <p:ext uri="{BB962C8B-B14F-4D97-AF65-F5344CB8AC3E}">
        <p14:creationId xmlns:p14="http://schemas.microsoft.com/office/powerpoint/2010/main" val="8624593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1" name="chimes.wav"/>
          </p:stSnd>
        </p:sndAc>
      </p:transition>
    </mc:Choice>
    <mc:Fallback>
      <p:transition spd="slow">
        <p:fade/>
        <p:sndAc>
          <p:stSnd>
            <p:snd r:embed="rId1" name="chimes.wav"/>
          </p:stSnd>
        </p:sndAc>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ข้อความและชื่อเรื่องแนวตั้ง">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h-TH" smtClean="0"/>
              <a:t>คลิกเพื่อแก้ไขสไตล์ชื่อเรื่องต้นแบบ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dirty="0"/>
          </a:p>
        </p:txBody>
      </p:sp>
      <p:sp>
        <p:nvSpPr>
          <p:cNvPr id="4" name="Date Placeholder 3"/>
          <p:cNvSpPr>
            <a:spLocks noGrp="1"/>
          </p:cNvSpPr>
          <p:nvPr>
            <p:ph type="dt" sz="half" idx="10"/>
          </p:nvPr>
        </p:nvSpPr>
        <p:spPr/>
        <p:txBody>
          <a:bodyPr/>
          <a:lstStyle/>
          <a:p>
            <a:fld id="{79ED36A8-BD48-403D-AA82-04151906A7DE}" type="datetimeFigureOut">
              <a:rPr lang="th-TH" smtClean="0"/>
              <a:t>27/06/63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16B82708-1F86-43AD-AFF4-717B56C92672}" type="slidenum">
              <a:rPr lang="th-TH" smtClean="0"/>
              <a:t>‹#›</a:t>
            </a:fld>
            <a:endParaRPr lang="th-TH"/>
          </a:p>
        </p:txBody>
      </p:sp>
    </p:spTree>
    <p:extLst>
      <p:ext uri="{BB962C8B-B14F-4D97-AF65-F5344CB8AC3E}">
        <p14:creationId xmlns:p14="http://schemas.microsoft.com/office/powerpoint/2010/main" val="260289688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1" name="chimes.wav"/>
          </p:stSnd>
        </p:sndAc>
      </p:transition>
    </mc:Choice>
    <mc:Fallback>
      <p:transition spd="slow">
        <p:fade/>
        <p:sndAc>
          <p:stSnd>
            <p:snd r:embed="rId1" name="chimes.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ชื่อเรื่องและเนื้อหา">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smtClean="0"/>
              <a:t>คลิกเพื่อแก้ไขสไตล์ชื่อเรื่องต้นแบบ</a:t>
            </a:r>
            <a:endParaRPr lang="en-US" dirty="0"/>
          </a:p>
        </p:txBody>
      </p:sp>
      <p:sp>
        <p:nvSpPr>
          <p:cNvPr id="3" name="Content Placeholder 2"/>
          <p:cNvSpPr>
            <a:spLocks noGrp="1"/>
          </p:cNvSpPr>
          <p:nvPr>
            <p:ph idx="1"/>
          </p:nvPr>
        </p:nvSpPr>
        <p:spPr/>
        <p:txBody>
          <a:bodyPr anchor="ctr"/>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dirty="0"/>
          </a:p>
        </p:txBody>
      </p:sp>
      <p:sp>
        <p:nvSpPr>
          <p:cNvPr id="4" name="Date Placeholder 3"/>
          <p:cNvSpPr>
            <a:spLocks noGrp="1"/>
          </p:cNvSpPr>
          <p:nvPr>
            <p:ph type="dt" sz="half" idx="10"/>
          </p:nvPr>
        </p:nvSpPr>
        <p:spPr/>
        <p:txBody>
          <a:bodyPr/>
          <a:lstStyle/>
          <a:p>
            <a:fld id="{79ED36A8-BD48-403D-AA82-04151906A7DE}" type="datetimeFigureOut">
              <a:rPr lang="th-TH" smtClean="0"/>
              <a:t>27/06/63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16B82708-1F86-43AD-AFF4-717B56C92672}" type="slidenum">
              <a:rPr lang="th-TH" smtClean="0"/>
              <a:t>‹#›</a:t>
            </a:fld>
            <a:endParaRPr lang="th-TH"/>
          </a:p>
        </p:txBody>
      </p:sp>
    </p:spTree>
    <p:extLst>
      <p:ext uri="{BB962C8B-B14F-4D97-AF65-F5344CB8AC3E}">
        <p14:creationId xmlns:p14="http://schemas.microsoft.com/office/powerpoint/2010/main" val="317197793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1" name="chimes.wav"/>
          </p:stSnd>
        </p:sndAc>
      </p:transition>
    </mc:Choice>
    <mc:Fallback>
      <p:transition spd="slow">
        <p:fade/>
        <p:sndAc>
          <p:stSnd>
            <p:snd r:embed="rId1" name="chimes.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ส่วนหัวของส่วน">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h-TH" smtClean="0"/>
              <a:t>คลิกเพื่อแก้ไขสไตล์ชื่อเรื่องต้นแบบ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h-TH" smtClean="0"/>
              <a:t>คลิกเพื่อแก้ไขสไตล์ของข้อความต้นแบบ</a:t>
            </a:r>
          </a:p>
        </p:txBody>
      </p:sp>
      <p:sp>
        <p:nvSpPr>
          <p:cNvPr id="4" name="Date Placeholder 3"/>
          <p:cNvSpPr>
            <a:spLocks noGrp="1"/>
          </p:cNvSpPr>
          <p:nvPr>
            <p:ph type="dt" sz="half" idx="10"/>
          </p:nvPr>
        </p:nvSpPr>
        <p:spPr/>
        <p:txBody>
          <a:bodyPr/>
          <a:lstStyle/>
          <a:p>
            <a:fld id="{79ED36A8-BD48-403D-AA82-04151906A7DE}" type="datetimeFigureOut">
              <a:rPr lang="th-TH" smtClean="0"/>
              <a:t>27/06/63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16B82708-1F86-43AD-AFF4-717B56C92672}" type="slidenum">
              <a:rPr lang="th-TH" smtClean="0"/>
              <a:t>‹#›</a:t>
            </a:fld>
            <a:endParaRPr lang="th-TH"/>
          </a:p>
        </p:txBody>
      </p:sp>
    </p:spTree>
    <p:extLst>
      <p:ext uri="{BB962C8B-B14F-4D97-AF65-F5344CB8AC3E}">
        <p14:creationId xmlns:p14="http://schemas.microsoft.com/office/powerpoint/2010/main" val="147603396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1" name="chimes.wav"/>
          </p:stSnd>
        </p:sndAc>
      </p:transition>
    </mc:Choice>
    <mc:Fallback>
      <p:transition spd="slow">
        <p:fade/>
        <p:sndAc>
          <p:stSnd>
            <p:snd r:embed="rId1" name="chimes.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เนื้อหา 2 ส่ว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smtClean="0"/>
              <a:t>คลิกเพื่อแก้ไขสไตล์ชื่อเรื่องต้นแบบ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dirty="0"/>
          </a:p>
        </p:txBody>
      </p:sp>
      <p:sp>
        <p:nvSpPr>
          <p:cNvPr id="5" name="Date Placeholder 4"/>
          <p:cNvSpPr>
            <a:spLocks noGrp="1"/>
          </p:cNvSpPr>
          <p:nvPr>
            <p:ph type="dt" sz="half" idx="10"/>
          </p:nvPr>
        </p:nvSpPr>
        <p:spPr/>
        <p:txBody>
          <a:bodyPr/>
          <a:lstStyle/>
          <a:p>
            <a:fld id="{79ED36A8-BD48-403D-AA82-04151906A7DE}" type="datetimeFigureOut">
              <a:rPr lang="th-TH" smtClean="0"/>
              <a:t>27/06/63</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16B82708-1F86-43AD-AFF4-717B56C92672}" type="slidenum">
              <a:rPr lang="th-TH" smtClean="0"/>
              <a:t>‹#›</a:t>
            </a:fld>
            <a:endParaRPr lang="th-TH"/>
          </a:p>
        </p:txBody>
      </p:sp>
    </p:spTree>
    <p:extLst>
      <p:ext uri="{BB962C8B-B14F-4D97-AF65-F5344CB8AC3E}">
        <p14:creationId xmlns:p14="http://schemas.microsoft.com/office/powerpoint/2010/main" val="413530337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1" name="chimes.wav"/>
          </p:stSnd>
        </p:sndAc>
      </p:transition>
    </mc:Choice>
    <mc:Fallback>
      <p:transition spd="slow">
        <p:fade/>
        <p:sndAc>
          <p:stSnd>
            <p:snd r:embed="rId1" name="chimes.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การเปรียบเทียบ">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h-TH" smtClean="0"/>
              <a:t>คลิกเพื่อแก้ไขสไตล์ชื่อเรื่องต้นแบบ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h-TH" smtClean="0"/>
              <a:t>คลิกเพื่อแก้ไขสไตล์ของข้อความต้นแบบ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h-TH" smtClean="0"/>
              <a:t>คลิกเพื่อแก้ไขสไตล์ของข้อความต้นแบบ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dirty="0"/>
          </a:p>
        </p:txBody>
      </p:sp>
      <p:sp>
        <p:nvSpPr>
          <p:cNvPr id="7" name="Date Placeholder 6"/>
          <p:cNvSpPr>
            <a:spLocks noGrp="1"/>
          </p:cNvSpPr>
          <p:nvPr>
            <p:ph type="dt" sz="half" idx="10"/>
          </p:nvPr>
        </p:nvSpPr>
        <p:spPr/>
        <p:txBody>
          <a:bodyPr/>
          <a:lstStyle/>
          <a:p>
            <a:fld id="{79ED36A8-BD48-403D-AA82-04151906A7DE}" type="datetimeFigureOut">
              <a:rPr lang="th-TH" smtClean="0"/>
              <a:t>27/06/63</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16B82708-1F86-43AD-AFF4-717B56C92672}" type="slidenum">
              <a:rPr lang="th-TH" smtClean="0"/>
              <a:t>‹#›</a:t>
            </a:fld>
            <a:endParaRPr lang="th-TH"/>
          </a:p>
        </p:txBody>
      </p:sp>
    </p:spTree>
    <p:extLst>
      <p:ext uri="{BB962C8B-B14F-4D97-AF65-F5344CB8AC3E}">
        <p14:creationId xmlns:p14="http://schemas.microsoft.com/office/powerpoint/2010/main" val="369047181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1" name="chimes.wav"/>
          </p:stSnd>
        </p:sndAc>
      </p:transition>
    </mc:Choice>
    <mc:Fallback>
      <p:transition spd="slow">
        <p:fade/>
        <p:sndAc>
          <p:stSnd>
            <p:snd r:embed="rId1" name="chimes.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เฉพาะชื่อเรื่อ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smtClean="0"/>
              <a:t>คลิกเพื่อแก้ไขสไตล์ชื่อเรื่องต้นแบบ</a:t>
            </a:r>
            <a:endParaRPr lang="en-US" dirty="0"/>
          </a:p>
        </p:txBody>
      </p:sp>
      <p:sp>
        <p:nvSpPr>
          <p:cNvPr id="3" name="Date Placeholder 2"/>
          <p:cNvSpPr>
            <a:spLocks noGrp="1"/>
          </p:cNvSpPr>
          <p:nvPr>
            <p:ph type="dt" sz="half" idx="10"/>
          </p:nvPr>
        </p:nvSpPr>
        <p:spPr/>
        <p:txBody>
          <a:bodyPr/>
          <a:lstStyle/>
          <a:p>
            <a:fld id="{79ED36A8-BD48-403D-AA82-04151906A7DE}" type="datetimeFigureOut">
              <a:rPr lang="th-TH" smtClean="0"/>
              <a:t>27/06/63</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16B82708-1F86-43AD-AFF4-717B56C92672}" type="slidenum">
              <a:rPr lang="th-TH" smtClean="0"/>
              <a:t>‹#›</a:t>
            </a:fld>
            <a:endParaRPr lang="th-TH"/>
          </a:p>
        </p:txBody>
      </p:sp>
    </p:spTree>
    <p:extLst>
      <p:ext uri="{BB962C8B-B14F-4D97-AF65-F5344CB8AC3E}">
        <p14:creationId xmlns:p14="http://schemas.microsoft.com/office/powerpoint/2010/main" val="155533808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1" name="chimes.wav"/>
          </p:stSnd>
        </p:sndAc>
      </p:transition>
    </mc:Choice>
    <mc:Fallback>
      <p:transition spd="slow">
        <p:fade/>
        <p:sndAc>
          <p:stSnd>
            <p:snd r:embed="rId1" name="chimes.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ว่างเปล่า">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D36A8-BD48-403D-AA82-04151906A7DE}" type="datetimeFigureOut">
              <a:rPr lang="th-TH" smtClean="0"/>
              <a:t>27/06/63</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16B82708-1F86-43AD-AFF4-717B56C92672}" type="slidenum">
              <a:rPr lang="th-TH" smtClean="0"/>
              <a:t>‹#›</a:t>
            </a:fld>
            <a:endParaRPr lang="th-TH"/>
          </a:p>
        </p:txBody>
      </p:sp>
    </p:spTree>
    <p:extLst>
      <p:ext uri="{BB962C8B-B14F-4D97-AF65-F5344CB8AC3E}">
        <p14:creationId xmlns:p14="http://schemas.microsoft.com/office/powerpoint/2010/main" val="410345479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1" name="chimes.wav"/>
          </p:stSnd>
        </p:sndAc>
      </p:transition>
    </mc:Choice>
    <mc:Fallback>
      <p:transition spd="slow">
        <p:fade/>
        <p:sndAc>
          <p:stSnd>
            <p:snd r:embed="rId1" name="chimes.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เนื้อหาพร้อมคำอธิบายภาพ">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h-TH" smtClean="0"/>
              <a:t>คลิกเพื่อแก้ไขสไตล์ชื่อเรื่องต้นแบบ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h-TH" smtClean="0"/>
              <a:t>คลิกเพื่อแก้ไขสไตล์ของข้อความต้นแบบ</a:t>
            </a:r>
          </a:p>
        </p:txBody>
      </p:sp>
      <p:sp>
        <p:nvSpPr>
          <p:cNvPr id="5" name="Date Placeholder 4"/>
          <p:cNvSpPr>
            <a:spLocks noGrp="1"/>
          </p:cNvSpPr>
          <p:nvPr>
            <p:ph type="dt" sz="half" idx="10"/>
          </p:nvPr>
        </p:nvSpPr>
        <p:spPr/>
        <p:txBody>
          <a:bodyPr/>
          <a:lstStyle/>
          <a:p>
            <a:fld id="{79ED36A8-BD48-403D-AA82-04151906A7DE}" type="datetimeFigureOut">
              <a:rPr lang="th-TH" smtClean="0"/>
              <a:t>27/06/63</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16B82708-1F86-43AD-AFF4-717B56C92672}" type="slidenum">
              <a:rPr lang="th-TH" smtClean="0"/>
              <a:t>‹#›</a:t>
            </a:fld>
            <a:endParaRPr lang="th-TH"/>
          </a:p>
        </p:txBody>
      </p:sp>
    </p:spTree>
    <p:extLst>
      <p:ext uri="{BB962C8B-B14F-4D97-AF65-F5344CB8AC3E}">
        <p14:creationId xmlns:p14="http://schemas.microsoft.com/office/powerpoint/2010/main" val="409002885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1" name="chimes.wav"/>
          </p:stSnd>
        </p:sndAc>
      </p:transition>
    </mc:Choice>
    <mc:Fallback>
      <p:transition spd="slow">
        <p:fade/>
        <p:sndAc>
          <p:stSnd>
            <p:snd r:embed="rId1" name="chimes.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รูปภาพพร้อมคำอธิบายภาพ">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h-TH" smtClean="0"/>
              <a:t>คลิกเพื่อแก้ไขสไตล์ชื่อเรื่องต้นแบบ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h-TH" smtClean="0"/>
              <a:t>คลิกไอคอนเพื่อเพิ่มรูปภาพ</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h-TH" smtClean="0"/>
              <a:t>คลิกเพื่อแก้ไขสไตล์ของข้อความต้นแบบ</a:t>
            </a:r>
          </a:p>
        </p:txBody>
      </p:sp>
      <p:sp>
        <p:nvSpPr>
          <p:cNvPr id="5" name="Date Placeholder 4"/>
          <p:cNvSpPr>
            <a:spLocks noGrp="1"/>
          </p:cNvSpPr>
          <p:nvPr>
            <p:ph type="dt" sz="half" idx="10"/>
          </p:nvPr>
        </p:nvSpPr>
        <p:spPr/>
        <p:txBody>
          <a:bodyPr/>
          <a:lstStyle/>
          <a:p>
            <a:fld id="{79ED36A8-BD48-403D-AA82-04151906A7DE}" type="datetimeFigureOut">
              <a:rPr lang="th-TH" smtClean="0"/>
              <a:t>27/06/63</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16B82708-1F86-43AD-AFF4-717B56C92672}" type="slidenum">
              <a:rPr lang="th-TH" smtClean="0"/>
              <a:t>‹#›</a:t>
            </a:fld>
            <a:endParaRPr lang="th-TH"/>
          </a:p>
        </p:txBody>
      </p:sp>
    </p:spTree>
    <p:extLst>
      <p:ext uri="{BB962C8B-B14F-4D97-AF65-F5344CB8AC3E}">
        <p14:creationId xmlns:p14="http://schemas.microsoft.com/office/powerpoint/2010/main" val="70141657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1" name="chimes.wav"/>
          </p:stSnd>
        </p:sndAc>
      </p:transition>
    </mc:Choice>
    <mc:Fallback>
      <p:transition spd="slow">
        <p:fade/>
        <p:sndAc>
          <p:stSnd>
            <p:snd r:embed="rId1" name="chimes.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audio" Target="../media/audio1.wav"/><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h-TH" smtClean="0"/>
              <a:t>คลิกเพื่อแก้ไขสไตล์ชื่อเรื่องต้นแบบ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h-TH" smtClean="0"/>
              <a:t>คลิกเพื่อแก้ไขสไตล์ของข้อความต้นแบบ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9ED36A8-BD48-403D-AA82-04151906A7DE}" type="datetimeFigureOut">
              <a:rPr lang="th-TH" smtClean="0"/>
              <a:t>27/06/63</a:t>
            </a:fld>
            <a:endParaRPr lang="th-TH"/>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h-TH"/>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16B82708-1F86-43AD-AFF4-717B56C92672}" type="slidenum">
              <a:rPr lang="th-TH" smtClean="0"/>
              <a:t>‹#›</a:t>
            </a:fld>
            <a:endParaRPr lang="th-TH"/>
          </a:p>
        </p:txBody>
      </p:sp>
    </p:spTree>
    <p:extLst>
      <p:ext uri="{BB962C8B-B14F-4D97-AF65-F5344CB8AC3E}">
        <p14:creationId xmlns:p14="http://schemas.microsoft.com/office/powerpoint/2010/main" val="360152500"/>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19" name="chimes.wav"/>
          </p:stSnd>
        </p:sndAc>
      </p:transition>
    </mc:Choice>
    <mc:Fallback>
      <p:transition spd="slow">
        <p:fade/>
        <p:sndAc>
          <p:stSnd>
            <p:snd r:embed="rId19" name="chimes.wav"/>
          </p:stSnd>
        </p:sndAc>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2368046" y="1366023"/>
            <a:ext cx="8001000" cy="2971801"/>
          </a:xfrm>
        </p:spPr>
        <p:txBody>
          <a:bodyPr>
            <a:noAutofit/>
          </a:bodyPr>
          <a:lstStyle/>
          <a:p>
            <a:pPr algn="ctr"/>
            <a:r>
              <a:rPr lang="th-TH" sz="8800" b="1" dirty="0" smtClean="0">
                <a:solidFill>
                  <a:schemeClr val="bg1"/>
                </a:solidFill>
                <a:latin typeface="Aharoni" panose="02010803020104030203" pitchFamily="2" charset="-79"/>
              </a:rPr>
              <a:t>หน่วยคำ</a:t>
            </a:r>
            <a:br>
              <a:rPr lang="th-TH" sz="8800" b="1" dirty="0" smtClean="0">
                <a:solidFill>
                  <a:schemeClr val="bg1"/>
                </a:solidFill>
                <a:latin typeface="Aharoni" panose="02010803020104030203" pitchFamily="2" charset="-79"/>
              </a:rPr>
            </a:br>
            <a:r>
              <a:rPr lang="th-TH" sz="8800" b="1" dirty="0" smtClean="0">
                <a:solidFill>
                  <a:schemeClr val="bg1"/>
                </a:solidFill>
                <a:latin typeface="Aharoni" panose="02010803020104030203" pitchFamily="2" charset="-79"/>
              </a:rPr>
              <a:t>และ</a:t>
            </a:r>
            <a:r>
              <a:rPr lang="th-TH" sz="8800" b="1" dirty="0">
                <a:solidFill>
                  <a:schemeClr val="bg1"/>
                </a:solidFill>
                <a:latin typeface="Aharoni" panose="02010803020104030203" pitchFamily="2" charset="-79"/>
              </a:rPr>
              <a:t>ความหมาย</a:t>
            </a:r>
            <a:r>
              <a:rPr lang="th-TH" sz="8800" b="1" dirty="0" smtClean="0">
                <a:solidFill>
                  <a:schemeClr val="bg1"/>
                </a:solidFill>
                <a:latin typeface="Aharoni" panose="02010803020104030203" pitchFamily="2" charset="-79"/>
              </a:rPr>
              <a:t>ของหน่วยคำ</a:t>
            </a:r>
            <a:endParaRPr lang="th-TH" sz="8800" b="1" dirty="0">
              <a:solidFill>
                <a:schemeClr val="bg1"/>
              </a:solidFill>
              <a:latin typeface="Aharoni" panose="02010803020104030203" pitchFamily="2" charset="-79"/>
            </a:endParaRPr>
          </a:p>
        </p:txBody>
      </p:sp>
    </p:spTree>
    <p:extLst>
      <p:ext uri="{BB962C8B-B14F-4D97-AF65-F5344CB8AC3E}">
        <p14:creationId xmlns:p14="http://schemas.microsoft.com/office/powerpoint/2010/main" val="235901027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617537" y="876300"/>
            <a:ext cx="8534400" cy="4298949"/>
          </a:xfrm>
        </p:spPr>
        <p:txBody>
          <a:bodyPr>
            <a:normAutofit/>
          </a:bodyPr>
          <a:lstStyle/>
          <a:p>
            <a:pPr indent="457200"/>
            <a:r>
              <a:rPr lang="th-TH" sz="6000" b="1" dirty="0">
                <a:solidFill>
                  <a:schemeClr val="bg1"/>
                </a:solidFill>
                <a:latin typeface="Aharoni" panose="02010803020104030203" pitchFamily="2" charset="-79"/>
              </a:rPr>
              <a:t>1.	จำแนกตามการปรากฏ</a:t>
            </a:r>
            <a:br>
              <a:rPr lang="th-TH" sz="6000" b="1" dirty="0">
                <a:solidFill>
                  <a:schemeClr val="bg1"/>
                </a:solidFill>
                <a:latin typeface="Aharoni" panose="02010803020104030203" pitchFamily="2" charset="-79"/>
              </a:rPr>
            </a:br>
            <a:r>
              <a:rPr lang="th-TH" sz="6000" b="1" dirty="0" smtClean="0">
                <a:solidFill>
                  <a:schemeClr val="bg1"/>
                </a:solidFill>
                <a:latin typeface="Aharoni" panose="02010803020104030203" pitchFamily="2" charset="-79"/>
              </a:rPr>
              <a:t>			</a:t>
            </a:r>
            <a:r>
              <a:rPr lang="th-TH" b="1" dirty="0" smtClean="0">
                <a:solidFill>
                  <a:schemeClr val="bg1"/>
                </a:solidFill>
                <a:latin typeface="Aharoni" panose="02010803020104030203" pitchFamily="2" charset="-79"/>
              </a:rPr>
              <a:t>การ</a:t>
            </a:r>
            <a:r>
              <a:rPr lang="th-TH" b="1" dirty="0">
                <a:solidFill>
                  <a:schemeClr val="bg1"/>
                </a:solidFill>
                <a:latin typeface="Aharoni" panose="02010803020104030203" pitchFamily="2" charset="-79"/>
              </a:rPr>
              <a:t>ปรากฏในที่นี้ หมายถึง การปรากฏของหน่วยคำตามลำพัง โดยวิธีนี้จะจำแนกหน่วยคำเป็น ๒ ชนิด คือ หน่วยคำอิสระ และหน่วยคำไม่มีอิสระ</a:t>
            </a:r>
            <a:r>
              <a:rPr lang="th-TH" sz="2800" b="1" dirty="0">
                <a:solidFill>
                  <a:schemeClr val="bg1"/>
                </a:solidFill>
                <a:latin typeface="Aharoni" panose="02010803020104030203" pitchFamily="2" charset="-79"/>
              </a:rPr>
              <a:t/>
            </a:r>
            <a:br>
              <a:rPr lang="th-TH" sz="2800" b="1" dirty="0">
                <a:solidFill>
                  <a:schemeClr val="bg1"/>
                </a:solidFill>
                <a:latin typeface="Aharoni" panose="02010803020104030203" pitchFamily="2" charset="-79"/>
              </a:rPr>
            </a:br>
            <a:r>
              <a:rPr lang="th-TH" sz="4800" b="1" dirty="0">
                <a:solidFill>
                  <a:schemeClr val="bg1"/>
                </a:solidFill>
                <a:latin typeface="Aharoni" panose="02010803020104030203" pitchFamily="2" charset="-79"/>
              </a:rPr>
              <a:t>		 </a:t>
            </a:r>
            <a:r>
              <a:rPr lang="th-TH" b="1" dirty="0" smtClean="0">
                <a:solidFill>
                  <a:schemeClr val="bg1"/>
                </a:solidFill>
                <a:latin typeface="Aharoni" panose="02010803020104030203" pitchFamily="2" charset="-79"/>
              </a:rPr>
              <a:t>1</a:t>
            </a:r>
            <a:r>
              <a:rPr lang="en-US" b="1" dirty="0">
                <a:solidFill>
                  <a:schemeClr val="bg1"/>
                </a:solidFill>
                <a:latin typeface="Aharoni" panose="02010803020104030203" pitchFamily="2" charset="-79"/>
              </a:rPr>
              <a:t>)</a:t>
            </a:r>
            <a:r>
              <a:rPr lang="th-TH" b="1" dirty="0" smtClean="0">
                <a:solidFill>
                  <a:schemeClr val="bg1"/>
                </a:solidFill>
                <a:latin typeface="Aharoni" panose="02010803020104030203" pitchFamily="2" charset="-79"/>
              </a:rPr>
              <a:t> </a:t>
            </a:r>
            <a:r>
              <a:rPr lang="th-TH" b="1" dirty="0">
                <a:solidFill>
                  <a:schemeClr val="bg1"/>
                </a:solidFill>
                <a:latin typeface="Aharoni" panose="02010803020104030203" pitchFamily="2" charset="-79"/>
              </a:rPr>
              <a:t>หน่วยคำอิสระ </a:t>
            </a:r>
            <a:r>
              <a:rPr lang="en-US" sz="2000" b="1" dirty="0" smtClean="0">
                <a:solidFill>
                  <a:schemeClr val="bg1"/>
                </a:solidFill>
                <a:latin typeface="Aharoni" panose="02010803020104030203" pitchFamily="2" charset="-79"/>
                <a:cs typeface="Aharoni" panose="02010803020104030203" pitchFamily="2" charset="-79"/>
              </a:rPr>
              <a:t>(Free </a:t>
            </a:r>
            <a:r>
              <a:rPr lang="en-US" sz="2000" b="1" dirty="0">
                <a:solidFill>
                  <a:schemeClr val="bg1"/>
                </a:solidFill>
                <a:latin typeface="Aharoni" panose="02010803020104030203" pitchFamily="2" charset="-79"/>
                <a:cs typeface="Aharoni" panose="02010803020104030203" pitchFamily="2" charset="-79"/>
              </a:rPr>
              <a:t>morpheme)  </a:t>
            </a:r>
            <a:r>
              <a:rPr lang="en-US" b="1" dirty="0">
                <a:solidFill>
                  <a:schemeClr val="bg1"/>
                </a:solidFill>
                <a:latin typeface="Aharoni" panose="02010803020104030203" pitchFamily="2" charset="-79"/>
                <a:cs typeface="Aharoni" panose="02010803020104030203" pitchFamily="2" charset="-79"/>
              </a:rPr>
              <a:t/>
            </a:r>
            <a:br>
              <a:rPr lang="en-US" b="1" dirty="0">
                <a:solidFill>
                  <a:schemeClr val="bg1"/>
                </a:solidFill>
                <a:latin typeface="Aharoni" panose="02010803020104030203" pitchFamily="2" charset="-79"/>
                <a:cs typeface="Aharoni" panose="02010803020104030203" pitchFamily="2" charset="-79"/>
              </a:rPr>
            </a:br>
            <a:r>
              <a:rPr lang="en-US" b="1" dirty="0" smtClean="0">
                <a:solidFill>
                  <a:schemeClr val="bg1"/>
                </a:solidFill>
                <a:latin typeface="Aharoni" panose="02010803020104030203" pitchFamily="2" charset="-79"/>
                <a:cs typeface="Aharoni" panose="02010803020104030203" pitchFamily="2" charset="-79"/>
              </a:rPr>
              <a:t>		 2</a:t>
            </a:r>
            <a:r>
              <a:rPr lang="en-US" b="1" dirty="0">
                <a:solidFill>
                  <a:schemeClr val="bg1"/>
                </a:solidFill>
                <a:latin typeface="Aharoni" panose="02010803020104030203" pitchFamily="2" charset="-79"/>
                <a:cs typeface="Aharoni" panose="02010803020104030203" pitchFamily="2" charset="-79"/>
              </a:rPr>
              <a:t>)  </a:t>
            </a:r>
            <a:r>
              <a:rPr lang="th-TH" b="1" dirty="0">
                <a:solidFill>
                  <a:schemeClr val="bg1"/>
                </a:solidFill>
                <a:latin typeface="Aharoni" panose="02010803020104030203" pitchFamily="2" charset="-79"/>
              </a:rPr>
              <a:t>หน่วยคำไม่อิสระ </a:t>
            </a:r>
            <a:r>
              <a:rPr lang="en-US" sz="2000" b="1" dirty="0" smtClean="0">
                <a:solidFill>
                  <a:schemeClr val="bg1"/>
                </a:solidFill>
                <a:latin typeface="Aharoni" panose="02010803020104030203" pitchFamily="2" charset="-79"/>
                <a:cs typeface="Aharoni" panose="02010803020104030203" pitchFamily="2" charset="-79"/>
              </a:rPr>
              <a:t>(Bound </a:t>
            </a:r>
            <a:r>
              <a:rPr lang="en-US" sz="2000" b="1" dirty="0">
                <a:solidFill>
                  <a:schemeClr val="bg1"/>
                </a:solidFill>
                <a:latin typeface="Aharoni" panose="02010803020104030203" pitchFamily="2" charset="-79"/>
                <a:cs typeface="Aharoni" panose="02010803020104030203" pitchFamily="2" charset="-79"/>
              </a:rPr>
              <a:t>morpheme) </a:t>
            </a:r>
            <a:endParaRPr lang="th-TH" b="1" dirty="0">
              <a:solidFill>
                <a:schemeClr val="bg1"/>
              </a:solidFill>
              <a:latin typeface="Aharoni" panose="02010803020104030203" pitchFamily="2" charset="-79"/>
            </a:endParaRPr>
          </a:p>
        </p:txBody>
      </p:sp>
    </p:spTree>
    <p:extLst>
      <p:ext uri="{BB962C8B-B14F-4D97-AF65-F5344CB8AC3E}">
        <p14:creationId xmlns:p14="http://schemas.microsoft.com/office/powerpoint/2010/main" val="39945829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676274" y="485775"/>
            <a:ext cx="9166535" cy="5041899"/>
          </a:xfrm>
        </p:spPr>
        <p:txBody>
          <a:bodyPr>
            <a:noAutofit/>
          </a:bodyPr>
          <a:lstStyle/>
          <a:p>
            <a:r>
              <a:rPr lang="th-TH" b="1" dirty="0">
                <a:solidFill>
                  <a:schemeClr val="bg1"/>
                </a:solidFill>
                <a:latin typeface="Aharoni" panose="02010803020104030203" pitchFamily="2" charset="-79"/>
              </a:rPr>
              <a:t/>
            </a:r>
            <a:br>
              <a:rPr lang="th-TH" b="1" dirty="0">
                <a:solidFill>
                  <a:schemeClr val="bg1"/>
                </a:solidFill>
                <a:latin typeface="Aharoni" panose="02010803020104030203" pitchFamily="2" charset="-79"/>
              </a:rPr>
            </a:br>
            <a:r>
              <a:rPr lang="th-TH" b="1" dirty="0">
                <a:solidFill>
                  <a:schemeClr val="bg1"/>
                </a:solidFill>
                <a:latin typeface="Aharoni" panose="02010803020104030203" pitchFamily="2" charset="-79"/>
              </a:rPr>
              <a:t>		     </a:t>
            </a:r>
            <a:r>
              <a:rPr lang="th-TH" b="1" dirty="0" smtClean="0">
                <a:solidFill>
                  <a:schemeClr val="bg1"/>
                </a:solidFill>
                <a:latin typeface="Aharoni" panose="02010803020104030203" pitchFamily="2" charset="-79"/>
              </a:rPr>
              <a:t>1</a:t>
            </a:r>
            <a:r>
              <a:rPr lang="th-TH" b="1" dirty="0">
                <a:solidFill>
                  <a:schemeClr val="bg1"/>
                </a:solidFill>
                <a:latin typeface="Aharoni" panose="02010803020104030203" pitchFamily="2" charset="-79"/>
              </a:rPr>
              <a:t>) หน่วยคำอิสระ </a:t>
            </a:r>
            <a:r>
              <a:rPr lang="en-US" b="1" dirty="0">
                <a:solidFill>
                  <a:schemeClr val="bg1"/>
                </a:solidFill>
                <a:latin typeface="Aharoni" panose="02010803020104030203" pitchFamily="2" charset="-79"/>
              </a:rPr>
              <a:t>(</a:t>
            </a:r>
            <a:r>
              <a:rPr lang="en-US" b="1" dirty="0" smtClean="0">
                <a:solidFill>
                  <a:schemeClr val="bg1"/>
                </a:solidFill>
                <a:latin typeface="Aharoni" panose="02010803020104030203" pitchFamily="2" charset="-79"/>
                <a:cs typeface="Aharoni" panose="02010803020104030203" pitchFamily="2" charset="-79"/>
              </a:rPr>
              <a:t>Free </a:t>
            </a:r>
            <a:r>
              <a:rPr lang="en-US" b="1" dirty="0">
                <a:solidFill>
                  <a:schemeClr val="bg1"/>
                </a:solidFill>
                <a:latin typeface="Aharoni" panose="02010803020104030203" pitchFamily="2" charset="-79"/>
                <a:cs typeface="Aharoni" panose="02010803020104030203" pitchFamily="2" charset="-79"/>
              </a:rPr>
              <a:t>morpheme)  </a:t>
            </a:r>
            <a:r>
              <a:rPr lang="th-TH" b="1" dirty="0">
                <a:solidFill>
                  <a:schemeClr val="bg1"/>
                </a:solidFill>
                <a:latin typeface="Aharoni" panose="02010803020104030203" pitchFamily="2" charset="-79"/>
              </a:rPr>
              <a:t>คือ หน่วยคำที่ปรากฏตามลำพังได้ หรือปรากฏร่วมกับหน่วยคำอื่น บางหน่วยคำที่ปรากฏตามลำพังไม่ได้ ให้สามารถใช้ในภาษาได้ เช่น</a:t>
            </a:r>
            <a:br>
              <a:rPr lang="th-TH" b="1" dirty="0">
                <a:solidFill>
                  <a:schemeClr val="bg1"/>
                </a:solidFill>
                <a:latin typeface="Aharoni" panose="02010803020104030203" pitchFamily="2" charset="-79"/>
              </a:rPr>
            </a:br>
            <a:r>
              <a:rPr lang="th-TH" b="1" dirty="0">
                <a:solidFill>
                  <a:schemeClr val="bg1"/>
                </a:solidFill>
                <a:latin typeface="Aharoni" panose="02010803020104030203" pitchFamily="2" charset="-79"/>
              </a:rPr>
              <a:t>				      </a:t>
            </a:r>
            <a:r>
              <a:rPr lang="th-TH" b="1" dirty="0" smtClean="0">
                <a:solidFill>
                  <a:schemeClr val="bg1"/>
                </a:solidFill>
                <a:latin typeface="Aharoni" panose="02010803020104030203" pitchFamily="2" charset="-79"/>
              </a:rPr>
              <a:t> (</a:t>
            </a:r>
            <a:r>
              <a:rPr lang="th-TH" b="1" dirty="0">
                <a:solidFill>
                  <a:schemeClr val="bg1"/>
                </a:solidFill>
                <a:latin typeface="Aharoni" panose="02010803020104030203" pitchFamily="2" charset="-79"/>
              </a:rPr>
              <a:t>1) ที่นี่ยุงชุมมาก</a:t>
            </a:r>
            <a:br>
              <a:rPr lang="th-TH" b="1" dirty="0">
                <a:solidFill>
                  <a:schemeClr val="bg1"/>
                </a:solidFill>
                <a:latin typeface="Aharoni" panose="02010803020104030203" pitchFamily="2" charset="-79"/>
              </a:rPr>
            </a:br>
            <a:r>
              <a:rPr lang="th-TH" b="1" dirty="0">
                <a:solidFill>
                  <a:schemeClr val="bg1"/>
                </a:solidFill>
                <a:latin typeface="Aharoni" panose="02010803020104030203" pitchFamily="2" charset="-79"/>
              </a:rPr>
              <a:t>					</a:t>
            </a:r>
            <a:r>
              <a:rPr lang="th-TH" b="1" dirty="0" smtClean="0">
                <a:solidFill>
                  <a:schemeClr val="bg1"/>
                </a:solidFill>
                <a:latin typeface="Aharoni" panose="02010803020104030203" pitchFamily="2" charset="-79"/>
              </a:rPr>
              <a:t>  (</a:t>
            </a:r>
            <a:r>
              <a:rPr lang="th-TH" b="1" dirty="0">
                <a:solidFill>
                  <a:schemeClr val="bg1"/>
                </a:solidFill>
                <a:latin typeface="Aharoni" panose="02010803020104030203" pitchFamily="2" charset="-79"/>
              </a:rPr>
              <a:t>2) คณะกรรมการกำลังประชุมพิจารณาเรื่องนี้</a:t>
            </a:r>
            <a:br>
              <a:rPr lang="th-TH" b="1" dirty="0">
                <a:solidFill>
                  <a:schemeClr val="bg1"/>
                </a:solidFill>
                <a:latin typeface="Aharoni" panose="02010803020104030203" pitchFamily="2" charset="-79"/>
              </a:rPr>
            </a:br>
            <a:r>
              <a:rPr lang="th-TH" b="1" dirty="0">
                <a:solidFill>
                  <a:schemeClr val="bg1"/>
                </a:solidFill>
                <a:latin typeface="Aharoni" panose="02010803020104030203" pitchFamily="2" charset="-79"/>
              </a:rPr>
              <a:t>		หน่วยคำ / ชุม / เป็นหน่วยคำอิสระ ซึ่งปรากฏตามลำพังได้ ในประโยค </a:t>
            </a:r>
            <a:r>
              <a:rPr lang="en-US" b="1" dirty="0" smtClean="0">
                <a:solidFill>
                  <a:schemeClr val="bg1"/>
                </a:solidFill>
                <a:latin typeface="Aharoni" panose="02010803020104030203" pitchFamily="2" charset="-79"/>
              </a:rPr>
              <a:t>(1)</a:t>
            </a:r>
            <a:r>
              <a:rPr lang="th-TH" b="1" dirty="0" smtClean="0">
                <a:solidFill>
                  <a:schemeClr val="bg1"/>
                </a:solidFill>
                <a:latin typeface="Aharoni" panose="02010803020104030203" pitchFamily="2" charset="-79"/>
              </a:rPr>
              <a:t> </a:t>
            </a:r>
            <a:r>
              <a:rPr lang="th-TH" b="1" dirty="0">
                <a:solidFill>
                  <a:schemeClr val="bg1"/>
                </a:solidFill>
                <a:latin typeface="Aharoni" panose="02010803020104030203" pitchFamily="2" charset="-79"/>
              </a:rPr>
              <a:t>ส่วนในประโยค </a:t>
            </a:r>
            <a:r>
              <a:rPr lang="en-US" b="1" dirty="0" smtClean="0">
                <a:solidFill>
                  <a:schemeClr val="bg1"/>
                </a:solidFill>
                <a:latin typeface="Aharoni" panose="02010803020104030203" pitchFamily="2" charset="-79"/>
              </a:rPr>
              <a:t>(</a:t>
            </a:r>
            <a:r>
              <a:rPr lang="en-US" b="1" dirty="0">
                <a:solidFill>
                  <a:schemeClr val="bg1"/>
                </a:solidFill>
                <a:latin typeface="Aharoni" panose="02010803020104030203" pitchFamily="2" charset="-79"/>
              </a:rPr>
              <a:t>2</a:t>
            </a:r>
            <a:r>
              <a:rPr lang="en-US" b="1" dirty="0" smtClean="0">
                <a:solidFill>
                  <a:schemeClr val="bg1"/>
                </a:solidFill>
                <a:latin typeface="Aharoni" panose="02010803020104030203" pitchFamily="2" charset="-79"/>
              </a:rPr>
              <a:t>)</a:t>
            </a:r>
            <a:r>
              <a:rPr lang="th-TH" b="1" dirty="0" smtClean="0">
                <a:solidFill>
                  <a:schemeClr val="bg1"/>
                </a:solidFill>
                <a:latin typeface="Aharoni" panose="02010803020104030203" pitchFamily="2" charset="-79"/>
              </a:rPr>
              <a:t> </a:t>
            </a:r>
            <a:r>
              <a:rPr lang="th-TH" b="1" dirty="0">
                <a:solidFill>
                  <a:schemeClr val="bg1"/>
                </a:solidFill>
                <a:latin typeface="Aharoni" panose="02010803020104030203" pitchFamily="2" charset="-79"/>
              </a:rPr>
              <a:t>หน่วยคำ / ชุม / ประกอบเข้ากับหน่วยคำ / ประ / ซึ่งปรากฏตามลำพังไม่ได้ ทำให้มีคำว่า ประชุม ใช้ในภาษา</a:t>
            </a:r>
            <a:br>
              <a:rPr lang="th-TH" b="1" dirty="0">
                <a:solidFill>
                  <a:schemeClr val="bg1"/>
                </a:solidFill>
                <a:latin typeface="Aharoni" panose="02010803020104030203" pitchFamily="2" charset="-79"/>
              </a:rPr>
            </a:br>
            <a:r>
              <a:rPr lang="th-TH" b="1" dirty="0">
                <a:solidFill>
                  <a:schemeClr val="bg1"/>
                </a:solidFill>
                <a:latin typeface="Aharoni" panose="02010803020104030203" pitchFamily="2" charset="-79"/>
              </a:rPr>
              <a:t>					</a:t>
            </a:r>
          </a:p>
        </p:txBody>
      </p:sp>
    </p:spTree>
    <p:extLst>
      <p:ext uri="{BB962C8B-B14F-4D97-AF65-F5344CB8AC3E}">
        <p14:creationId xmlns:p14="http://schemas.microsoft.com/office/powerpoint/2010/main" val="375786247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684211" y="1314450"/>
            <a:ext cx="9307513" cy="5238750"/>
          </a:xfrm>
        </p:spPr>
        <p:txBody>
          <a:bodyPr>
            <a:noAutofit/>
          </a:bodyPr>
          <a:lstStyle/>
          <a:p>
            <a:r>
              <a:rPr lang="th-TH" sz="3200" b="1" dirty="0" smtClean="0">
                <a:solidFill>
                  <a:schemeClr val="bg1"/>
                </a:solidFill>
                <a:latin typeface="Aharoni" panose="02010803020104030203" pitchFamily="2" charset="-79"/>
              </a:rPr>
              <a:t>	2</a:t>
            </a:r>
            <a:r>
              <a:rPr lang="th-TH" sz="3200" b="1" dirty="0">
                <a:solidFill>
                  <a:schemeClr val="bg1"/>
                </a:solidFill>
                <a:latin typeface="Aharoni" panose="02010803020104030203" pitchFamily="2" charset="-79"/>
              </a:rPr>
              <a:t>)  หน่วยคำไม่อิสระ </a:t>
            </a:r>
            <a:r>
              <a:rPr lang="en-US" sz="2000" b="1" dirty="0" smtClean="0">
                <a:solidFill>
                  <a:schemeClr val="bg1"/>
                </a:solidFill>
                <a:latin typeface="Aharoni" panose="02010803020104030203" pitchFamily="2" charset="-79"/>
                <a:cs typeface="Aharoni" panose="02010803020104030203" pitchFamily="2" charset="-79"/>
              </a:rPr>
              <a:t>(Bound </a:t>
            </a:r>
            <a:r>
              <a:rPr lang="en-US" sz="2000" b="1" dirty="0">
                <a:solidFill>
                  <a:schemeClr val="bg1"/>
                </a:solidFill>
                <a:latin typeface="Aharoni" panose="02010803020104030203" pitchFamily="2" charset="-79"/>
                <a:cs typeface="Aharoni" panose="02010803020104030203" pitchFamily="2" charset="-79"/>
              </a:rPr>
              <a:t>morpheme)  </a:t>
            </a:r>
            <a:r>
              <a:rPr lang="th-TH" sz="3200" b="1" dirty="0">
                <a:solidFill>
                  <a:schemeClr val="bg1"/>
                </a:solidFill>
                <a:latin typeface="Aharoni" panose="02010803020104030203" pitchFamily="2" charset="-79"/>
              </a:rPr>
              <a:t>คือ หน่วยคำที่ไม่อาจปรากฏตามลำพังในประโยคได้ ต้องปรากฏร่วมกับหน่วยคำอื่น ซึ่งจะเป็นหน่วยคำอิสระหรือไม่อิสระก็ได้ เช่น</a:t>
            </a:r>
            <a:br>
              <a:rPr lang="th-TH" sz="3200" b="1" dirty="0">
                <a:solidFill>
                  <a:schemeClr val="bg1"/>
                </a:solidFill>
                <a:latin typeface="Aharoni" panose="02010803020104030203" pitchFamily="2" charset="-79"/>
              </a:rPr>
            </a:br>
            <a:r>
              <a:rPr lang="th-TH" sz="3200" b="1" dirty="0">
                <a:solidFill>
                  <a:schemeClr val="bg1"/>
                </a:solidFill>
                <a:latin typeface="Aharoni" panose="02010803020104030203" pitchFamily="2" charset="-79"/>
              </a:rPr>
              <a:t>						(1) ชาวไทย ต่างจงรักภักดีองค์ประมุขของชาติ</a:t>
            </a:r>
            <a:br>
              <a:rPr lang="th-TH" sz="3200" b="1" dirty="0">
                <a:solidFill>
                  <a:schemeClr val="bg1"/>
                </a:solidFill>
                <a:latin typeface="Aharoni" panose="02010803020104030203" pitchFamily="2" charset="-79"/>
              </a:rPr>
            </a:br>
            <a:r>
              <a:rPr lang="th-TH" sz="3200" b="1" dirty="0">
                <a:solidFill>
                  <a:schemeClr val="bg1"/>
                </a:solidFill>
                <a:latin typeface="Aharoni" panose="02010803020104030203" pitchFamily="2" charset="-79"/>
              </a:rPr>
              <a:t>						(2) นักเลง ถิ่นนี้ถูกตำรวจจับ</a:t>
            </a:r>
            <a:r>
              <a:rPr lang="th-TH" sz="3200" b="1" dirty="0" smtClean="0">
                <a:solidFill>
                  <a:schemeClr val="bg1"/>
                </a:solidFill>
                <a:latin typeface="Aharoni" panose="02010803020104030203" pitchFamily="2" charset="-79"/>
              </a:rPr>
              <a:t>แล้ว</a:t>
            </a:r>
            <a:r>
              <a:rPr lang="th-TH" sz="3200" b="1" dirty="0">
                <a:solidFill>
                  <a:schemeClr val="bg1"/>
                </a:solidFill>
                <a:latin typeface="Aharoni" panose="02010803020104030203" pitchFamily="2" charset="-79"/>
              </a:rPr>
              <a:t/>
            </a:r>
            <a:br>
              <a:rPr lang="th-TH" sz="3200" b="1" dirty="0">
                <a:solidFill>
                  <a:schemeClr val="bg1"/>
                </a:solidFill>
                <a:latin typeface="Aharoni" panose="02010803020104030203" pitchFamily="2" charset="-79"/>
              </a:rPr>
            </a:br>
            <a:r>
              <a:rPr lang="th-TH" sz="3200" b="1" dirty="0">
                <a:solidFill>
                  <a:schemeClr val="bg1"/>
                </a:solidFill>
                <a:latin typeface="Aharoni" panose="02010803020104030203" pitchFamily="2" charset="-79"/>
              </a:rPr>
              <a:t>		ในประโยค </a:t>
            </a:r>
            <a:r>
              <a:rPr lang="en-US" sz="3200" b="1" dirty="0" smtClean="0">
                <a:solidFill>
                  <a:schemeClr val="bg1"/>
                </a:solidFill>
                <a:latin typeface="Aharoni" panose="02010803020104030203" pitchFamily="2" charset="-79"/>
              </a:rPr>
              <a:t>(1)</a:t>
            </a:r>
            <a:r>
              <a:rPr lang="th-TH" sz="3200" b="1" dirty="0" smtClean="0">
                <a:solidFill>
                  <a:schemeClr val="bg1"/>
                </a:solidFill>
                <a:latin typeface="Aharoni" panose="02010803020104030203" pitchFamily="2" charset="-79"/>
              </a:rPr>
              <a:t>  </a:t>
            </a:r>
            <a:r>
              <a:rPr lang="th-TH" sz="3200" b="1" dirty="0">
                <a:solidFill>
                  <a:schemeClr val="bg1"/>
                </a:solidFill>
                <a:latin typeface="Aharoni" panose="02010803020104030203" pitchFamily="2" charset="-79"/>
              </a:rPr>
              <a:t>หน่วยคำ “ชาว” เป็นหน่วยคำไม่อิสระ ซึ่งจะปรากฏตามลำพังไม่ได้ ต้องปรากฏร่วมกับหน่วยคำอิสระ  “ไทย”</a:t>
            </a:r>
            <a:br>
              <a:rPr lang="th-TH" sz="3200" b="1" dirty="0">
                <a:solidFill>
                  <a:schemeClr val="bg1"/>
                </a:solidFill>
                <a:latin typeface="Aharoni" panose="02010803020104030203" pitchFamily="2" charset="-79"/>
              </a:rPr>
            </a:br>
            <a:r>
              <a:rPr lang="th-TH" sz="3200" b="1" dirty="0">
                <a:solidFill>
                  <a:schemeClr val="bg1"/>
                </a:solidFill>
                <a:latin typeface="Aharoni" panose="02010803020104030203" pitchFamily="2" charset="-79"/>
              </a:rPr>
              <a:t>		แต่ในประโยค </a:t>
            </a:r>
            <a:r>
              <a:rPr lang="en-US" sz="3200" b="1" dirty="0" smtClean="0">
                <a:solidFill>
                  <a:schemeClr val="bg1"/>
                </a:solidFill>
                <a:latin typeface="Aharoni" panose="02010803020104030203" pitchFamily="2" charset="-79"/>
              </a:rPr>
              <a:t>(2)</a:t>
            </a:r>
            <a:r>
              <a:rPr lang="th-TH" sz="3200" b="1" dirty="0" smtClean="0">
                <a:solidFill>
                  <a:schemeClr val="bg1"/>
                </a:solidFill>
                <a:latin typeface="Aharoni" panose="02010803020104030203" pitchFamily="2" charset="-79"/>
              </a:rPr>
              <a:t> </a:t>
            </a:r>
            <a:r>
              <a:rPr lang="th-TH" sz="3200" b="1" dirty="0">
                <a:solidFill>
                  <a:schemeClr val="bg1"/>
                </a:solidFill>
                <a:latin typeface="Aharoni" panose="02010803020104030203" pitchFamily="2" charset="-79"/>
              </a:rPr>
              <a:t>ทั้งหน่วยคำ “นัก” และ “</a:t>
            </a:r>
            <a:r>
              <a:rPr lang="th-TH" sz="3200" b="1" dirty="0" err="1">
                <a:solidFill>
                  <a:schemeClr val="bg1"/>
                </a:solidFill>
                <a:latin typeface="Aharoni" panose="02010803020104030203" pitchFamily="2" charset="-79"/>
              </a:rPr>
              <a:t>เลง</a:t>
            </a:r>
            <a:r>
              <a:rPr lang="th-TH" sz="3200" b="1" dirty="0">
                <a:solidFill>
                  <a:schemeClr val="bg1"/>
                </a:solidFill>
                <a:latin typeface="Aharoni" panose="02010803020104030203" pitchFamily="2" charset="-79"/>
              </a:rPr>
              <a:t>” เป็นหน่วยคำไม่อิสระ เมื่อประกอบเข้าด้วยกัน เป็น นักเลง แล้วเป็นคำที่มีใช้ในภาษา</a:t>
            </a:r>
            <a:br>
              <a:rPr lang="th-TH" sz="3200" b="1" dirty="0">
                <a:solidFill>
                  <a:schemeClr val="bg1"/>
                </a:solidFill>
                <a:latin typeface="Aharoni" panose="02010803020104030203" pitchFamily="2" charset="-79"/>
              </a:rPr>
            </a:br>
            <a:endParaRPr lang="th-TH" sz="3200" b="1" dirty="0">
              <a:solidFill>
                <a:schemeClr val="bg1"/>
              </a:solidFill>
              <a:latin typeface="Aharoni" panose="02010803020104030203" pitchFamily="2" charset="-79"/>
            </a:endParaRPr>
          </a:p>
        </p:txBody>
      </p:sp>
    </p:spTree>
    <p:extLst>
      <p:ext uri="{BB962C8B-B14F-4D97-AF65-F5344CB8AC3E}">
        <p14:creationId xmlns:p14="http://schemas.microsoft.com/office/powerpoint/2010/main" val="8021940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314325" y="1085850"/>
            <a:ext cx="8904287" cy="5286375"/>
          </a:xfrm>
        </p:spPr>
        <p:txBody>
          <a:bodyPr>
            <a:normAutofit/>
          </a:bodyPr>
          <a:lstStyle/>
          <a:p>
            <a:r>
              <a:rPr lang="th-TH" sz="4000" b="1" dirty="0">
                <a:solidFill>
                  <a:schemeClr val="bg1"/>
                </a:solidFill>
                <a:latin typeface="Aharoni" panose="02010803020104030203" pitchFamily="2" charset="-79"/>
              </a:rPr>
              <a:t>2.	จำแนกตามการประกอบคำ</a:t>
            </a:r>
            <a:br>
              <a:rPr lang="th-TH" sz="4000" b="1" dirty="0">
                <a:solidFill>
                  <a:schemeClr val="bg1"/>
                </a:solidFill>
                <a:latin typeface="Aharoni" panose="02010803020104030203" pitchFamily="2" charset="-79"/>
              </a:rPr>
            </a:br>
            <a:r>
              <a:rPr lang="th-TH" sz="4000" b="1" dirty="0">
                <a:solidFill>
                  <a:schemeClr val="bg1"/>
                </a:solidFill>
                <a:latin typeface="Aharoni" panose="02010803020104030203" pitchFamily="2" charset="-79"/>
              </a:rPr>
              <a:t>			</a:t>
            </a:r>
            <a:r>
              <a:rPr lang="th-TH" sz="4000" b="1" dirty="0" smtClean="0">
                <a:solidFill>
                  <a:schemeClr val="bg1"/>
                </a:solidFill>
                <a:latin typeface="Aharoni" panose="02010803020104030203" pitchFamily="2" charset="-79"/>
              </a:rPr>
              <a:t>การ</a:t>
            </a:r>
            <a:r>
              <a:rPr lang="th-TH" sz="4000" b="1" dirty="0">
                <a:solidFill>
                  <a:schemeClr val="bg1"/>
                </a:solidFill>
                <a:latin typeface="Aharoni" panose="02010803020104030203" pitchFamily="2" charset="-79"/>
              </a:rPr>
              <a:t>จำแนกโดยพิจารณาจากวิธีการประกอบคำนั้น หน่วยคำจะแบ่งเป็น ๒ ชนิด คือ หน่วยคำหลักและหน่วยคำประกอบ</a:t>
            </a:r>
            <a:br>
              <a:rPr lang="th-TH" sz="4000" b="1" dirty="0">
                <a:solidFill>
                  <a:schemeClr val="bg1"/>
                </a:solidFill>
                <a:latin typeface="Aharoni" panose="02010803020104030203" pitchFamily="2" charset="-79"/>
              </a:rPr>
            </a:br>
            <a:r>
              <a:rPr lang="th-TH" sz="4000" b="1" dirty="0" smtClean="0">
                <a:solidFill>
                  <a:schemeClr val="bg1"/>
                </a:solidFill>
                <a:latin typeface="Aharoni" panose="02010803020104030203" pitchFamily="2" charset="-79"/>
              </a:rPr>
              <a:t>		1</a:t>
            </a:r>
            <a:r>
              <a:rPr lang="th-TH" sz="4000" b="1" dirty="0">
                <a:solidFill>
                  <a:schemeClr val="bg1"/>
                </a:solidFill>
                <a:latin typeface="Aharoni" panose="02010803020104030203" pitchFamily="2" charset="-79"/>
              </a:rPr>
              <a:t>)	หน่วยคำหลัก </a:t>
            </a:r>
            <a:r>
              <a:rPr lang="en-US" sz="2400" b="1" dirty="0" smtClean="0">
                <a:solidFill>
                  <a:schemeClr val="bg1"/>
                </a:solidFill>
                <a:latin typeface="Aharoni" panose="02010803020104030203" pitchFamily="2" charset="-79"/>
                <a:cs typeface="Aharoni" panose="02010803020104030203" pitchFamily="2" charset="-79"/>
              </a:rPr>
              <a:t>(Base </a:t>
            </a:r>
            <a:r>
              <a:rPr lang="en-US" sz="2400" b="1" dirty="0">
                <a:solidFill>
                  <a:schemeClr val="bg1"/>
                </a:solidFill>
                <a:latin typeface="Aharoni" panose="02010803020104030203" pitchFamily="2" charset="-79"/>
                <a:cs typeface="Aharoni" panose="02010803020104030203" pitchFamily="2" charset="-79"/>
              </a:rPr>
              <a:t>morpheme) </a:t>
            </a:r>
            <a:r>
              <a:rPr lang="th-TH" sz="4000" b="1" dirty="0">
                <a:solidFill>
                  <a:schemeClr val="bg1"/>
                </a:solidFill>
                <a:latin typeface="Aharoni" panose="02010803020104030203" pitchFamily="2" charset="-79"/>
              </a:rPr>
              <a:t>คือ หน่วยคำที่จะใช้เป็นความหมายหลัก ในการนำหน่วยคำตั้งแต่ ๒ หน่วยคำมาประกอบเข้าด้วยกันนั้น จะมีหน่วยหนึ่งเป็นหน่วยคำหลัก เช่น โรงเรียน นักดนตรี ชาวนา แม่ทัพ</a:t>
            </a:r>
            <a:br>
              <a:rPr lang="th-TH" sz="4000" b="1" dirty="0">
                <a:solidFill>
                  <a:schemeClr val="bg1"/>
                </a:solidFill>
                <a:latin typeface="Aharoni" panose="02010803020104030203" pitchFamily="2" charset="-79"/>
              </a:rPr>
            </a:br>
            <a:r>
              <a:rPr lang="th-TH" sz="4000" b="1" dirty="0" smtClean="0">
                <a:solidFill>
                  <a:schemeClr val="bg1"/>
                </a:solidFill>
                <a:latin typeface="Aharoni" panose="02010803020104030203" pitchFamily="2" charset="-79"/>
              </a:rPr>
              <a:t>		2</a:t>
            </a:r>
            <a:r>
              <a:rPr lang="th-TH" sz="4000" b="1" dirty="0">
                <a:solidFill>
                  <a:schemeClr val="bg1"/>
                </a:solidFill>
                <a:latin typeface="Aharoni" panose="02010803020104030203" pitchFamily="2" charset="-79"/>
              </a:rPr>
              <a:t>)	หน่วยคำประกอบ </a:t>
            </a:r>
            <a:r>
              <a:rPr lang="en-US" sz="2400" b="1" dirty="0" smtClean="0">
                <a:solidFill>
                  <a:schemeClr val="bg1"/>
                </a:solidFill>
                <a:latin typeface="Aharoni" panose="02010803020104030203" pitchFamily="2" charset="-79"/>
                <a:cs typeface="Aharoni" panose="02010803020104030203" pitchFamily="2" charset="-79"/>
              </a:rPr>
              <a:t>(Affix</a:t>
            </a:r>
            <a:r>
              <a:rPr lang="en-US" sz="2400" b="1" dirty="0">
                <a:solidFill>
                  <a:schemeClr val="bg1"/>
                </a:solidFill>
                <a:latin typeface="Aharoni" panose="02010803020104030203" pitchFamily="2" charset="-79"/>
                <a:cs typeface="Aharoni" panose="02010803020104030203" pitchFamily="2" charset="-79"/>
              </a:rPr>
              <a:t>)</a:t>
            </a:r>
          </a:p>
        </p:txBody>
      </p:sp>
    </p:spTree>
    <p:extLst>
      <p:ext uri="{BB962C8B-B14F-4D97-AF65-F5344CB8AC3E}">
        <p14:creationId xmlns:p14="http://schemas.microsoft.com/office/powerpoint/2010/main" val="292007427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352425" y="1209675"/>
            <a:ext cx="9877425" cy="5257799"/>
          </a:xfrm>
        </p:spPr>
        <p:txBody>
          <a:bodyPr>
            <a:normAutofit/>
          </a:bodyPr>
          <a:lstStyle/>
          <a:p>
            <a:r>
              <a:rPr lang="th-TH" sz="4000" b="1" dirty="0">
                <a:solidFill>
                  <a:schemeClr val="bg1"/>
                </a:solidFill>
                <a:latin typeface="Aharoni" panose="02010803020104030203" pitchFamily="2" charset="-79"/>
              </a:rPr>
              <a:t> </a:t>
            </a:r>
            <a:r>
              <a:rPr lang="th-TH" sz="4800" b="1" dirty="0">
                <a:solidFill>
                  <a:schemeClr val="bg1"/>
                </a:solidFill>
                <a:latin typeface="Aharoni" panose="02010803020104030203" pitchFamily="2" charset="-79"/>
              </a:rPr>
              <a:t>หน่วยคำกับคำ</a:t>
            </a:r>
            <a:r>
              <a:rPr lang="th-TH" sz="4000" b="1" dirty="0">
                <a:solidFill>
                  <a:schemeClr val="bg1"/>
                </a:solidFill>
                <a:latin typeface="Aharoni" panose="02010803020104030203" pitchFamily="2" charset="-79"/>
              </a:rPr>
              <a:t/>
            </a:r>
            <a:br>
              <a:rPr lang="th-TH" sz="4000" b="1" dirty="0">
                <a:solidFill>
                  <a:schemeClr val="bg1"/>
                </a:solidFill>
                <a:latin typeface="Aharoni" panose="02010803020104030203" pitchFamily="2" charset="-79"/>
              </a:rPr>
            </a:br>
            <a:r>
              <a:rPr lang="th-TH" sz="4000" b="1" dirty="0">
                <a:solidFill>
                  <a:schemeClr val="bg1"/>
                </a:solidFill>
                <a:latin typeface="Aharoni" panose="02010803020104030203" pitchFamily="2" charset="-79"/>
              </a:rPr>
              <a:t>		คงมีผู้สงสัยต่อไปอีกว่า หน่วยคำแตกต่างไปจากคำอย่างไร ก่อนที่จะอธิบายถึงความแตกต่างของคำศัพท์ทั้ง 2  ขออธิบายถึงความหมายของคำว่า “คำ” เสียก่อน เพื่อง่ายแก่ความเข้าใจ “คำ” หรือ </a:t>
            </a:r>
            <a:r>
              <a:rPr lang="en-US" sz="2800" b="1" dirty="0" smtClean="0">
                <a:solidFill>
                  <a:schemeClr val="bg1"/>
                </a:solidFill>
                <a:latin typeface="Aharoni" panose="02010803020104030203" pitchFamily="2" charset="-79"/>
                <a:cs typeface="Aharoni" panose="02010803020104030203" pitchFamily="2" charset="-79"/>
              </a:rPr>
              <a:t>“word</a:t>
            </a:r>
            <a:r>
              <a:rPr lang="en-US" sz="2800" b="1" dirty="0">
                <a:solidFill>
                  <a:schemeClr val="bg1"/>
                </a:solidFill>
                <a:latin typeface="Aharoni" panose="02010803020104030203" pitchFamily="2" charset="-79"/>
                <a:cs typeface="Aharoni" panose="02010803020104030203" pitchFamily="2" charset="-79"/>
              </a:rPr>
              <a:t>” </a:t>
            </a:r>
            <a:r>
              <a:rPr lang="th-TH" sz="4000" b="1" dirty="0">
                <a:solidFill>
                  <a:schemeClr val="bg1"/>
                </a:solidFill>
                <a:latin typeface="Aharoni" panose="02010803020104030203" pitchFamily="2" charset="-79"/>
              </a:rPr>
              <a:t>หมายถึง กลุ่มของเสียงที่เกิดจากหน่วยเสียงมาเรียงตัวต่อกันอย่างมีระบบ คำมีความหมายใน   ตัวเอง และสามารถเกิดได้ตามลำพัง โดยไม่จำเป็นต้องเกิดร่วมกับหน่วยคำหรือคำด้วยกันเอง</a:t>
            </a:r>
          </a:p>
        </p:txBody>
      </p:sp>
    </p:spTree>
    <p:extLst>
      <p:ext uri="{BB962C8B-B14F-4D97-AF65-F5344CB8AC3E}">
        <p14:creationId xmlns:p14="http://schemas.microsoft.com/office/powerpoint/2010/main" val="36898613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323849" y="1219200"/>
            <a:ext cx="9896475" cy="5314950"/>
          </a:xfrm>
        </p:spPr>
        <p:txBody>
          <a:bodyPr>
            <a:normAutofit/>
          </a:bodyPr>
          <a:lstStyle/>
          <a:p>
            <a:r>
              <a:rPr lang="th-TH" b="1" dirty="0" smtClean="0">
                <a:solidFill>
                  <a:schemeClr val="bg1"/>
                </a:solidFill>
                <a:latin typeface="Aharoni" panose="02010803020104030203" pitchFamily="2" charset="-79"/>
              </a:rPr>
              <a:t>			ข้อจำกัด</a:t>
            </a:r>
            <a:r>
              <a:rPr lang="th-TH" b="1" dirty="0">
                <a:solidFill>
                  <a:schemeClr val="bg1"/>
                </a:solidFill>
                <a:latin typeface="Aharoni" panose="02010803020104030203" pitchFamily="2" charset="-79"/>
              </a:rPr>
              <a:t>ของคำและหน่วยคำย่อมแตกต่างกัน ถึงแม้ว่าทั้งสองจะมีส่วนที่ร่วมกัน ก็คือ เกิดจากเสียงและมีความหมาย หน่วยคำเป็นองค์ประกอบทางไวยากรณ์ที่เล็กกว่าคำ หน่วยคำเกิดจากการเรียงตัวกันของหน่วยเสียง เป็นกลุ่มของเสียง มีความหมายในตัวเอง อาจจะเกิดตามลำพังหรือเกิดร่วมกับหน่วยคำอื่น ๆ ก็ได้ ส่วนคำนั้น ถึงแม้ว่าจะเกิดจากการเรียงตัวกันของหน่วยเสียงอย่างมีระบบ และมีความหมายเช่นเดียวกับหน่วยคำก็ตาม แต่คำต้องสามารถเกิดได้ตามลำพังเท่านั้น คำที่มีความหมายที่ไม่สามารถเกิดตามลำพังได้จึงมีค่าเท่ากับหน่วยคำเท่านั้น ดังนั้น คำจึงเป็นหน่วยที่ใหญ่กว่าหน่วยคำ เพราะมีข้อจำกัดมากกว่า</a:t>
            </a:r>
          </a:p>
        </p:txBody>
      </p:sp>
    </p:spTree>
    <p:extLst>
      <p:ext uri="{BB962C8B-B14F-4D97-AF65-F5344CB8AC3E}">
        <p14:creationId xmlns:p14="http://schemas.microsoft.com/office/powerpoint/2010/main" val="216659034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266700" y="1619250"/>
            <a:ext cx="9839325" cy="4867275"/>
          </a:xfrm>
        </p:spPr>
        <p:txBody>
          <a:bodyPr>
            <a:noAutofit/>
          </a:bodyPr>
          <a:lstStyle/>
          <a:p>
            <a:pPr indent="360000"/>
            <a:r>
              <a:rPr lang="th-TH" b="1" dirty="0">
                <a:solidFill>
                  <a:schemeClr val="bg1"/>
                </a:solidFill>
                <a:latin typeface="Aharoni" panose="02010803020104030203" pitchFamily="2" charset="-79"/>
              </a:rPr>
              <a:t>	คำอาจจะประกอบด้วยหน่วยคำ 1 หน่วยคำ หรือมากกว่า 1 หน่วยคำก็ได้ แต่หน่วยคำจะประกอบด้วยหน่วยคำมากกว่า 1 หน่วยคำไม่ได้</a:t>
            </a:r>
            <a:br>
              <a:rPr lang="th-TH" b="1" dirty="0">
                <a:solidFill>
                  <a:schemeClr val="bg1"/>
                </a:solidFill>
                <a:latin typeface="Aharoni" panose="02010803020104030203" pitchFamily="2" charset="-79"/>
              </a:rPr>
            </a:br>
            <a:r>
              <a:rPr lang="th-TH" b="1" dirty="0">
                <a:solidFill>
                  <a:schemeClr val="bg1"/>
                </a:solidFill>
                <a:latin typeface="Aharoni" panose="02010803020104030203" pitchFamily="2" charset="-79"/>
              </a:rPr>
              <a:t>		นักเรียน คำนี้ประกอบด้วย หน่วยคำ 2  หน่วยคำ คือ นัก, เรียน</a:t>
            </a:r>
            <a:br>
              <a:rPr lang="th-TH" b="1" dirty="0">
                <a:solidFill>
                  <a:schemeClr val="bg1"/>
                </a:solidFill>
                <a:latin typeface="Aharoni" panose="02010803020104030203" pitchFamily="2" charset="-79"/>
              </a:rPr>
            </a:br>
            <a:r>
              <a:rPr lang="th-TH" b="1" dirty="0">
                <a:solidFill>
                  <a:schemeClr val="bg1"/>
                </a:solidFill>
                <a:latin typeface="Aharoni" panose="02010803020104030203" pitchFamily="2" charset="-79"/>
              </a:rPr>
              <a:t>		</a:t>
            </a:r>
            <a:r>
              <a:rPr lang="en-US" sz="2400" b="1" dirty="0">
                <a:solidFill>
                  <a:schemeClr val="bg1"/>
                </a:solidFill>
                <a:latin typeface="Aharoni" panose="02010803020104030203" pitchFamily="2" charset="-79"/>
                <a:cs typeface="Aharoni" panose="02010803020104030203" pitchFamily="2" charset="-79"/>
              </a:rPr>
              <a:t>disagreement</a:t>
            </a:r>
            <a:r>
              <a:rPr lang="en-US" b="1" dirty="0">
                <a:solidFill>
                  <a:schemeClr val="bg1"/>
                </a:solidFill>
                <a:latin typeface="Aharoni" panose="02010803020104030203" pitchFamily="2" charset="-79"/>
                <a:cs typeface="Aharoni" panose="02010803020104030203" pitchFamily="2" charset="-79"/>
              </a:rPr>
              <a:t> </a:t>
            </a:r>
            <a:r>
              <a:rPr lang="th-TH" b="1" dirty="0">
                <a:solidFill>
                  <a:schemeClr val="bg1"/>
                </a:solidFill>
                <a:latin typeface="Aharoni" panose="02010803020104030203" pitchFamily="2" charset="-79"/>
              </a:rPr>
              <a:t>ประกอบด้วย </a:t>
            </a:r>
            <a:r>
              <a:rPr lang="en-US" sz="2400" b="1" dirty="0">
                <a:solidFill>
                  <a:schemeClr val="bg1"/>
                </a:solidFill>
                <a:latin typeface="Aharoni" panose="02010803020104030203" pitchFamily="2" charset="-79"/>
                <a:cs typeface="Aharoni" panose="02010803020104030203" pitchFamily="2" charset="-79"/>
              </a:rPr>
              <a:t>dis</a:t>
            </a:r>
            <a:r>
              <a:rPr lang="en-US" b="1" dirty="0">
                <a:solidFill>
                  <a:schemeClr val="bg1"/>
                </a:solidFill>
                <a:latin typeface="Aharoni" panose="02010803020104030203" pitchFamily="2" charset="-79"/>
                <a:cs typeface="Aharoni" panose="02010803020104030203" pitchFamily="2" charset="-79"/>
              </a:rPr>
              <a:t> </a:t>
            </a:r>
            <a:r>
              <a:rPr lang="en-US" b="1" dirty="0" smtClean="0">
                <a:solidFill>
                  <a:schemeClr val="bg1"/>
                </a:solidFill>
                <a:latin typeface="Aharoni" panose="02010803020104030203" pitchFamily="2" charset="-79"/>
                <a:cs typeface="Aharoni" panose="02010803020104030203" pitchFamily="2" charset="-79"/>
              </a:rPr>
              <a:t>“</a:t>
            </a:r>
            <a:r>
              <a:rPr lang="th-TH" b="1" dirty="0" smtClean="0">
                <a:solidFill>
                  <a:schemeClr val="bg1"/>
                </a:solidFill>
                <a:latin typeface="Aharoni" panose="02010803020104030203" pitchFamily="2" charset="-79"/>
              </a:rPr>
              <a:t>ไม่</a:t>
            </a:r>
            <a:r>
              <a:rPr lang="en-US" b="1" dirty="0" smtClean="0">
                <a:solidFill>
                  <a:schemeClr val="bg1"/>
                </a:solidFill>
                <a:latin typeface="Aharoni" panose="02010803020104030203" pitchFamily="2" charset="-79"/>
              </a:rPr>
              <a:t>”</a:t>
            </a:r>
            <a:r>
              <a:rPr lang="th-TH" b="1" dirty="0">
                <a:solidFill>
                  <a:schemeClr val="bg1"/>
                </a:solidFill>
                <a:latin typeface="Aharoni" panose="02010803020104030203" pitchFamily="2" charset="-79"/>
              </a:rPr>
              <a:t> </a:t>
            </a:r>
            <a:r>
              <a:rPr lang="th-TH" b="1" dirty="0" smtClean="0">
                <a:solidFill>
                  <a:schemeClr val="bg1"/>
                </a:solidFill>
                <a:latin typeface="Aharoni" panose="02010803020104030203" pitchFamily="2" charset="-79"/>
              </a:rPr>
              <a:t> </a:t>
            </a:r>
            <a:r>
              <a:rPr lang="en-US" b="1" dirty="0" smtClean="0">
                <a:solidFill>
                  <a:schemeClr val="bg1"/>
                </a:solidFill>
                <a:latin typeface="Aharoni" panose="02010803020104030203" pitchFamily="2" charset="-79"/>
              </a:rPr>
              <a:t> </a:t>
            </a:r>
            <a:r>
              <a:rPr lang="en-US" sz="2400" b="1" dirty="0" smtClean="0">
                <a:solidFill>
                  <a:schemeClr val="bg1"/>
                </a:solidFill>
                <a:latin typeface="Aharoni" panose="02010803020104030203" pitchFamily="2" charset="-79"/>
                <a:cs typeface="Aharoni" panose="02010803020104030203" pitchFamily="2" charset="-79"/>
              </a:rPr>
              <a:t>agree </a:t>
            </a:r>
            <a:r>
              <a:rPr lang="th-TH" b="1" dirty="0" smtClean="0">
                <a:solidFill>
                  <a:schemeClr val="bg1"/>
                </a:solidFill>
                <a:latin typeface="Aharoni" panose="02010803020104030203" pitchFamily="2" charset="-79"/>
                <a:cs typeface="Aharoni" panose="02010803020104030203" pitchFamily="2" charset="-79"/>
              </a:rPr>
              <a:t>“</a:t>
            </a:r>
            <a:r>
              <a:rPr lang="th-TH" b="1" dirty="0" smtClean="0">
                <a:solidFill>
                  <a:schemeClr val="bg1"/>
                </a:solidFill>
                <a:latin typeface="Aharoni" panose="02010803020104030203" pitchFamily="2" charset="-79"/>
              </a:rPr>
              <a:t>เห็นด้วย</a:t>
            </a:r>
            <a:r>
              <a:rPr lang="en-US" b="1" dirty="0" smtClean="0">
                <a:solidFill>
                  <a:schemeClr val="bg1"/>
                </a:solidFill>
                <a:latin typeface="Aharoni" panose="02010803020104030203" pitchFamily="2" charset="-79"/>
              </a:rPr>
              <a:t>”</a:t>
            </a:r>
            <a:r>
              <a:rPr lang="th-TH" b="1" dirty="0" smtClean="0">
                <a:solidFill>
                  <a:schemeClr val="bg1"/>
                </a:solidFill>
                <a:latin typeface="Aharoni" panose="02010803020104030203" pitchFamily="2" charset="-79"/>
              </a:rPr>
              <a:t> </a:t>
            </a:r>
            <a:r>
              <a:rPr lang="en-US" sz="2400" b="1" dirty="0" err="1">
                <a:solidFill>
                  <a:schemeClr val="bg1"/>
                </a:solidFill>
                <a:latin typeface="Aharoni" panose="02010803020104030203" pitchFamily="2" charset="-79"/>
                <a:cs typeface="Aharoni" panose="02010803020104030203" pitchFamily="2" charset="-79"/>
              </a:rPr>
              <a:t>ment</a:t>
            </a:r>
            <a:r>
              <a:rPr lang="en-US" sz="2400" b="1" dirty="0">
                <a:solidFill>
                  <a:schemeClr val="bg1"/>
                </a:solidFill>
                <a:latin typeface="Aharoni" panose="02010803020104030203" pitchFamily="2" charset="-79"/>
                <a:cs typeface="Aharoni" panose="02010803020104030203" pitchFamily="2" charset="-79"/>
              </a:rPr>
              <a:t> </a:t>
            </a:r>
            <a:r>
              <a:rPr lang="th-TH" b="1" dirty="0" smtClean="0">
                <a:solidFill>
                  <a:schemeClr val="bg1"/>
                </a:solidFill>
                <a:latin typeface="Aharoni" panose="02010803020104030203" pitchFamily="2" charset="-79"/>
                <a:cs typeface="Aharoni" panose="02010803020104030203" pitchFamily="2" charset="-79"/>
              </a:rPr>
              <a:t>“</a:t>
            </a:r>
            <a:r>
              <a:rPr lang="th-TH" b="1" dirty="0" smtClean="0">
                <a:solidFill>
                  <a:schemeClr val="bg1"/>
                </a:solidFill>
                <a:latin typeface="Aharoni" panose="02010803020104030203" pitchFamily="2" charset="-79"/>
              </a:rPr>
              <a:t>หน่วยคำ</a:t>
            </a:r>
            <a:r>
              <a:rPr lang="th-TH" b="1" dirty="0">
                <a:solidFill>
                  <a:schemeClr val="bg1"/>
                </a:solidFill>
                <a:latin typeface="Aharoni" panose="02010803020104030203" pitchFamily="2" charset="-79"/>
              </a:rPr>
              <a:t>เติมสร้าง</a:t>
            </a:r>
            <a:r>
              <a:rPr lang="th-TH" b="1" dirty="0" smtClean="0">
                <a:solidFill>
                  <a:schemeClr val="bg1"/>
                </a:solidFill>
                <a:latin typeface="Aharoni" panose="02010803020104030203" pitchFamily="2" charset="-79"/>
              </a:rPr>
              <a:t>คำนาม</a:t>
            </a:r>
            <a:r>
              <a:rPr lang="en-US" b="1" dirty="0" smtClean="0">
                <a:solidFill>
                  <a:schemeClr val="bg1"/>
                </a:solidFill>
                <a:latin typeface="Aharoni" panose="02010803020104030203" pitchFamily="2" charset="-79"/>
              </a:rPr>
              <a:t>”</a:t>
            </a:r>
            <a:r>
              <a:rPr lang="th-TH" b="1" dirty="0">
                <a:solidFill>
                  <a:schemeClr val="bg1"/>
                </a:solidFill>
                <a:latin typeface="Aharoni" panose="02010803020104030203" pitchFamily="2" charset="-79"/>
              </a:rPr>
              <a:t/>
            </a:r>
            <a:br>
              <a:rPr lang="th-TH" b="1" dirty="0">
                <a:solidFill>
                  <a:schemeClr val="bg1"/>
                </a:solidFill>
                <a:latin typeface="Aharoni" panose="02010803020104030203" pitchFamily="2" charset="-79"/>
              </a:rPr>
            </a:br>
            <a:r>
              <a:rPr lang="th-TH" b="1" dirty="0">
                <a:solidFill>
                  <a:schemeClr val="bg1"/>
                </a:solidFill>
                <a:latin typeface="Aharoni" panose="02010803020104030203" pitchFamily="2" charset="-79"/>
              </a:rPr>
              <a:t/>
            </a:r>
            <a:br>
              <a:rPr lang="th-TH" b="1" dirty="0">
                <a:solidFill>
                  <a:schemeClr val="bg1"/>
                </a:solidFill>
                <a:latin typeface="Aharoni" panose="02010803020104030203" pitchFamily="2" charset="-79"/>
              </a:rPr>
            </a:br>
            <a:r>
              <a:rPr lang="th-TH" sz="4400" b="1" dirty="0">
                <a:solidFill>
                  <a:schemeClr val="bg1"/>
                </a:solidFill>
                <a:latin typeface="Aharoni" panose="02010803020104030203" pitchFamily="2" charset="-79"/>
              </a:rPr>
              <a:t>สรุป</a:t>
            </a:r>
            <a:r>
              <a:rPr lang="th-TH" b="1" dirty="0">
                <a:solidFill>
                  <a:schemeClr val="bg1"/>
                </a:solidFill>
                <a:latin typeface="Aharoni" panose="02010803020104030203" pitchFamily="2" charset="-79"/>
              </a:rPr>
              <a:t/>
            </a:r>
            <a:br>
              <a:rPr lang="th-TH" b="1" dirty="0">
                <a:solidFill>
                  <a:schemeClr val="bg1"/>
                </a:solidFill>
                <a:latin typeface="Aharoni" panose="02010803020104030203" pitchFamily="2" charset="-79"/>
              </a:rPr>
            </a:br>
            <a:r>
              <a:rPr lang="th-TH" b="1" dirty="0">
                <a:solidFill>
                  <a:schemeClr val="bg1"/>
                </a:solidFill>
                <a:latin typeface="Aharoni" panose="02010803020104030203" pitchFamily="2" charset="-79"/>
              </a:rPr>
              <a:t>		หน่วยคำอิสระ มีฐานะเท่ากับคำ หนึ่งคำ ส่วนคำจะประกอบด้วยหน่วยคำเพียง 1 หน่วยคำ หรือ</a:t>
            </a:r>
          </a:p>
        </p:txBody>
      </p:sp>
    </p:spTree>
    <p:extLst>
      <p:ext uri="{BB962C8B-B14F-4D97-AF65-F5344CB8AC3E}">
        <p14:creationId xmlns:p14="http://schemas.microsoft.com/office/powerpoint/2010/main" val="319550108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ตัวแทนเนื้อหา 2"/>
          <p:cNvSpPr>
            <a:spLocks noGrp="1"/>
          </p:cNvSpPr>
          <p:nvPr>
            <p:ph idx="1"/>
          </p:nvPr>
        </p:nvSpPr>
        <p:spPr>
          <a:xfrm>
            <a:off x="312736" y="552450"/>
            <a:ext cx="9802813" cy="4991100"/>
          </a:xfrm>
        </p:spPr>
        <p:txBody>
          <a:bodyPr>
            <a:noAutofit/>
          </a:bodyPr>
          <a:lstStyle/>
          <a:p>
            <a:pPr marL="0" indent="360000">
              <a:spcBef>
                <a:spcPts val="0"/>
              </a:spcBef>
              <a:spcAft>
                <a:spcPts val="0"/>
              </a:spcAft>
              <a:buNone/>
            </a:pPr>
            <a:r>
              <a:rPr lang="th-TH" sz="4000" b="1" dirty="0">
                <a:solidFill>
                  <a:schemeClr val="bg1"/>
                </a:solidFill>
                <a:latin typeface="Aharoni" panose="02010803020104030203" pitchFamily="2" charset="-79"/>
              </a:rPr>
              <a:t>เกณฑ์ที่ใช้หาหน่วยคำ</a:t>
            </a:r>
          </a:p>
          <a:p>
            <a:pPr marL="0" indent="360000">
              <a:spcBef>
                <a:spcPts val="0"/>
              </a:spcBef>
              <a:spcAft>
                <a:spcPts val="0"/>
              </a:spcAft>
              <a:buNone/>
            </a:pPr>
            <a:r>
              <a:rPr lang="th-TH" sz="3600" b="1" dirty="0">
                <a:solidFill>
                  <a:schemeClr val="bg1"/>
                </a:solidFill>
                <a:latin typeface="Aharoni" panose="02010803020104030203" pitchFamily="2" charset="-79"/>
              </a:rPr>
              <a:t>		กฎสำคัญ ๆ ในการพิจารณาวิเคราะห์หาหน่วยคำ ของ </a:t>
            </a:r>
            <a:r>
              <a:rPr lang="en-US" sz="2800" b="1" dirty="0" err="1">
                <a:solidFill>
                  <a:schemeClr val="bg1"/>
                </a:solidFill>
                <a:latin typeface="Aharoni" panose="02010803020104030203" pitchFamily="2" charset="-79"/>
                <a:cs typeface="Aharoni" panose="02010803020104030203" pitchFamily="2" charset="-79"/>
              </a:rPr>
              <a:t>Nida</a:t>
            </a:r>
            <a:r>
              <a:rPr lang="en-US" sz="3600" b="1" dirty="0">
                <a:solidFill>
                  <a:schemeClr val="bg1"/>
                </a:solidFill>
                <a:latin typeface="Aharoni" panose="02010803020104030203" pitchFamily="2" charset="-79"/>
                <a:cs typeface="Aharoni" panose="02010803020104030203" pitchFamily="2" charset="-79"/>
              </a:rPr>
              <a:t> </a:t>
            </a:r>
            <a:r>
              <a:rPr lang="th-TH" sz="3600" b="1" dirty="0">
                <a:solidFill>
                  <a:schemeClr val="bg1"/>
                </a:solidFill>
                <a:latin typeface="Aharoni" panose="02010803020104030203" pitchFamily="2" charset="-79"/>
              </a:rPr>
              <a:t>คือ</a:t>
            </a:r>
          </a:p>
          <a:p>
            <a:pPr marL="0" indent="360000">
              <a:spcBef>
                <a:spcPts val="0"/>
              </a:spcBef>
              <a:spcAft>
                <a:spcPts val="0"/>
              </a:spcAft>
              <a:buNone/>
            </a:pPr>
            <a:r>
              <a:rPr lang="th-TH" sz="3600" b="1" dirty="0">
                <a:solidFill>
                  <a:schemeClr val="bg1"/>
                </a:solidFill>
                <a:latin typeface="Aharoni" panose="02010803020104030203" pitchFamily="2" charset="-79"/>
              </a:rPr>
              <a:t>			กฎที่ 1  รูป </a:t>
            </a:r>
            <a:r>
              <a:rPr lang="en-US" sz="2800" b="1" dirty="0" smtClean="0">
                <a:solidFill>
                  <a:schemeClr val="bg1"/>
                </a:solidFill>
                <a:latin typeface="Aharoni" panose="02010803020104030203" pitchFamily="2" charset="-79"/>
                <a:cs typeface="Aharoni" panose="02010803020104030203" pitchFamily="2" charset="-79"/>
              </a:rPr>
              <a:t>(form</a:t>
            </a:r>
            <a:r>
              <a:rPr lang="en-US" sz="2800" b="1" dirty="0">
                <a:solidFill>
                  <a:schemeClr val="bg1"/>
                </a:solidFill>
                <a:latin typeface="Aharoni" panose="02010803020104030203" pitchFamily="2" charset="-79"/>
                <a:cs typeface="Aharoni" panose="02010803020104030203" pitchFamily="2" charset="-79"/>
              </a:rPr>
              <a:t>) </a:t>
            </a:r>
            <a:r>
              <a:rPr lang="th-TH" sz="3600" b="1" dirty="0">
                <a:solidFill>
                  <a:schemeClr val="bg1"/>
                </a:solidFill>
                <a:latin typeface="Aharoni" panose="02010803020104030203" pitchFamily="2" charset="-79"/>
              </a:rPr>
              <a:t>ใดที่มีความหมายเหมือนกัน และมีเสียงเหมือนกัน ไม่ว่าจะเกิดขึ้นที่ใดให้ถือว่าเป็นหน่วยคำเดียวกัน</a:t>
            </a:r>
          </a:p>
          <a:p>
            <a:pPr marL="0" indent="360000">
              <a:spcBef>
                <a:spcPts val="0"/>
              </a:spcBef>
              <a:spcAft>
                <a:spcPts val="0"/>
              </a:spcAft>
              <a:buNone/>
            </a:pPr>
            <a:r>
              <a:rPr lang="th-TH" sz="3600" b="1" dirty="0">
                <a:solidFill>
                  <a:schemeClr val="bg1"/>
                </a:solidFill>
                <a:latin typeface="Aharoni" panose="02010803020104030203" pitchFamily="2" charset="-79"/>
              </a:rPr>
              <a:t>		เช่น “ต่อ” ใน “เขาต่อเชือก” กับ “เขาต่อเวลาให้” เป็นหน่วยคำเดียวกัน แต่มิใช่หน่วยคำเดียวกับคำว่า  “ตัวต่อ”  หรือ  “ทำดีต่อ”</a:t>
            </a:r>
          </a:p>
          <a:p>
            <a:pPr marL="0" indent="360000">
              <a:spcBef>
                <a:spcPts val="0"/>
              </a:spcBef>
              <a:spcAft>
                <a:spcPts val="0"/>
              </a:spcAft>
              <a:buNone/>
            </a:pPr>
            <a:r>
              <a:rPr lang="th-TH" sz="3600" b="1" dirty="0">
                <a:solidFill>
                  <a:schemeClr val="bg1"/>
                </a:solidFill>
                <a:latin typeface="Aharoni" panose="02010803020104030203" pitchFamily="2" charset="-79"/>
              </a:rPr>
              <a:t>			</a:t>
            </a:r>
          </a:p>
        </p:txBody>
      </p:sp>
    </p:spTree>
    <p:extLst>
      <p:ext uri="{BB962C8B-B14F-4D97-AF65-F5344CB8AC3E}">
        <p14:creationId xmlns:p14="http://schemas.microsoft.com/office/powerpoint/2010/main" val="19432467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876301" y="238125"/>
            <a:ext cx="8610600" cy="5257799"/>
          </a:xfrm>
        </p:spPr>
        <p:txBody>
          <a:bodyPr>
            <a:noAutofit/>
          </a:bodyPr>
          <a:lstStyle/>
          <a:p>
            <a:pPr indent="360000"/>
            <a:r>
              <a:rPr lang="th-TH" sz="3200" b="1" dirty="0" smtClean="0">
                <a:solidFill>
                  <a:schemeClr val="bg1"/>
                </a:solidFill>
                <a:latin typeface="Aharoni" panose="02010803020104030203" pitchFamily="2" charset="-79"/>
              </a:rPr>
              <a:t>	</a:t>
            </a:r>
            <a:br>
              <a:rPr lang="th-TH" sz="3200" b="1" dirty="0" smtClean="0">
                <a:solidFill>
                  <a:schemeClr val="bg1"/>
                </a:solidFill>
                <a:latin typeface="Aharoni" panose="02010803020104030203" pitchFamily="2" charset="-79"/>
              </a:rPr>
            </a:br>
            <a:r>
              <a:rPr lang="th-TH" sz="3200" b="1" dirty="0">
                <a:solidFill>
                  <a:schemeClr val="bg1"/>
                </a:solidFill>
                <a:latin typeface="Aharoni" panose="02010803020104030203" pitchFamily="2" charset="-79"/>
              </a:rPr>
              <a:t>	</a:t>
            </a:r>
            <a:r>
              <a:rPr lang="th-TH" sz="3200" b="1" dirty="0" smtClean="0">
                <a:solidFill>
                  <a:schemeClr val="bg1"/>
                </a:solidFill>
                <a:latin typeface="Aharoni" panose="02010803020104030203" pitchFamily="2" charset="-79"/>
              </a:rPr>
              <a:t>	กฎ</a:t>
            </a:r>
            <a:r>
              <a:rPr lang="th-TH" sz="3200" b="1" dirty="0">
                <a:solidFill>
                  <a:schemeClr val="bg1"/>
                </a:solidFill>
                <a:latin typeface="Aharoni" panose="02010803020104030203" pitchFamily="2" charset="-79"/>
              </a:rPr>
              <a:t>ที่ 2  รูปที่มีความหมายเหมือนกัน แต่มีเสียงต่างกัน อาจเป็นหน่วยคำเดียวกันได้ ถ้าสามารถอธิบายการแจกแจงของความแตกต่างนั้นได้ด้วยกฎเกณฑ์ของเสียง</a:t>
            </a:r>
            <a:br>
              <a:rPr lang="th-TH" sz="3200" b="1" dirty="0">
                <a:solidFill>
                  <a:schemeClr val="bg1"/>
                </a:solidFill>
                <a:latin typeface="Aharoni" panose="02010803020104030203" pitchFamily="2" charset="-79"/>
              </a:rPr>
            </a:br>
            <a:r>
              <a:rPr lang="th-TH" sz="3200" b="1" dirty="0">
                <a:solidFill>
                  <a:schemeClr val="bg1"/>
                </a:solidFill>
                <a:latin typeface="Aharoni" panose="02010803020104030203" pitchFamily="2" charset="-79"/>
              </a:rPr>
              <a:t>		เช่น อุปสรรค  เขมร  บังเกิด  บันเทิง  บำเรอ  ซึ่งสามารถอธิบายได้ว่า มาจากรากศัพท์เดียวกัน แต่ เป็น บัง เมื่ออยู่หน้าพยัญชนะวรรค ก  และ บัน เมื่ออยู่หน้าพยัญชนะวรรค ต และเป็น </a:t>
            </a:r>
            <a:r>
              <a:rPr lang="th-TH" sz="3200" b="1" dirty="0" err="1">
                <a:solidFill>
                  <a:schemeClr val="bg1"/>
                </a:solidFill>
                <a:latin typeface="Aharoni" panose="02010803020104030203" pitchFamily="2" charset="-79"/>
              </a:rPr>
              <a:t>บำ</a:t>
            </a:r>
            <a:r>
              <a:rPr lang="th-TH" sz="3200" b="1" dirty="0">
                <a:solidFill>
                  <a:schemeClr val="bg1"/>
                </a:solidFill>
                <a:latin typeface="Aharoni" panose="02010803020104030203" pitchFamily="2" charset="-79"/>
              </a:rPr>
              <a:t> ในกรณี อื่น ๆ</a:t>
            </a:r>
            <a:br>
              <a:rPr lang="th-TH" sz="3200" b="1" dirty="0">
                <a:solidFill>
                  <a:schemeClr val="bg1"/>
                </a:solidFill>
                <a:latin typeface="Aharoni" panose="02010803020104030203" pitchFamily="2" charset="-79"/>
              </a:rPr>
            </a:br>
            <a:r>
              <a:rPr lang="th-TH" sz="3200" b="1" dirty="0">
                <a:solidFill>
                  <a:schemeClr val="bg1"/>
                </a:solidFill>
                <a:latin typeface="Aharoni" panose="02010803020104030203" pitchFamily="2" charset="-79"/>
              </a:rPr>
              <a:t>		จากตัวอย่าง แสดงให้เห็นรูปที่มีความหมายเหมือนกัน และเสียงก็คล้ายคลึงกันด้วย และพิสูจน์ได้ด้วยกฎเกณฑ์ทางเสียงว่าเป็นหน่วยคำเดียวกัน อาจมีกรณีอื่น ที่ความหมายเหมือนกัน แต่ไม่มีความคล้ายคลึงกันทางสัทศาสตร์มากเท่ากับตัวอย่างข้างต้นก็ได้ ถ้าหากสามารถพิสูจน์ได้ด้วยกฎเกณฑ์ทางเสียงก็อนุโลมว่าเป็นหน่วยคำเดียวกันได้</a:t>
            </a:r>
            <a:br>
              <a:rPr lang="th-TH" sz="3200" b="1" dirty="0">
                <a:solidFill>
                  <a:schemeClr val="bg1"/>
                </a:solidFill>
                <a:latin typeface="Aharoni" panose="02010803020104030203" pitchFamily="2" charset="-79"/>
              </a:rPr>
            </a:br>
            <a:endParaRPr lang="th-TH" sz="3200" b="1" dirty="0">
              <a:solidFill>
                <a:schemeClr val="bg1"/>
              </a:solidFill>
              <a:latin typeface="Aharoni" panose="02010803020104030203" pitchFamily="2" charset="-79"/>
            </a:endParaRPr>
          </a:p>
        </p:txBody>
      </p:sp>
    </p:spTree>
    <p:extLst>
      <p:ext uri="{BB962C8B-B14F-4D97-AF65-F5344CB8AC3E}">
        <p14:creationId xmlns:p14="http://schemas.microsoft.com/office/powerpoint/2010/main" val="300758850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285749" y="238125"/>
            <a:ext cx="9801225" cy="5765799"/>
          </a:xfrm>
        </p:spPr>
        <p:txBody>
          <a:bodyPr>
            <a:noAutofit/>
          </a:bodyPr>
          <a:lstStyle/>
          <a:p>
            <a:pPr indent="360000"/>
            <a:r>
              <a:rPr lang="th-TH" sz="3200" b="1" dirty="0">
                <a:solidFill>
                  <a:schemeClr val="bg1"/>
                </a:solidFill>
                <a:latin typeface="Aharoni" panose="02010803020104030203" pitchFamily="2" charset="-79"/>
              </a:rPr>
              <a:t>สิ่งแวดล้อมทางเสียงที่อาจเอามาอ้างเป็นกฎเกณฑ์บังคับได้ มี</a:t>
            </a:r>
            <a:r>
              <a:rPr lang="th-TH" sz="2400" b="1" dirty="0">
                <a:solidFill>
                  <a:schemeClr val="bg1"/>
                </a:solidFill>
                <a:latin typeface="Aharoni" panose="02010803020104030203" pitchFamily="2" charset="-79"/>
              </a:rPr>
              <a:t/>
            </a:r>
            <a:br>
              <a:rPr lang="th-TH" sz="2400" b="1" dirty="0">
                <a:solidFill>
                  <a:schemeClr val="bg1"/>
                </a:solidFill>
                <a:latin typeface="Aharoni" panose="02010803020104030203" pitchFamily="2" charset="-79"/>
              </a:rPr>
            </a:br>
            <a:r>
              <a:rPr lang="th-TH" sz="2400" b="1" dirty="0" smtClean="0">
                <a:solidFill>
                  <a:schemeClr val="bg1"/>
                </a:solidFill>
                <a:latin typeface="Aharoni" panose="02010803020104030203" pitchFamily="2" charset="-79"/>
              </a:rPr>
              <a:t>		1</a:t>
            </a:r>
            <a:r>
              <a:rPr lang="th-TH" sz="2400" b="1" dirty="0">
                <a:solidFill>
                  <a:schemeClr val="bg1"/>
                </a:solidFill>
                <a:latin typeface="Aharoni" panose="02010803020104030203" pitchFamily="2" charset="-79"/>
              </a:rPr>
              <a:t>.	การกลมกลืนเสียง </a:t>
            </a:r>
            <a:r>
              <a:rPr lang="en-US" sz="1400" b="1" dirty="0" smtClean="0">
                <a:solidFill>
                  <a:schemeClr val="bg1"/>
                </a:solidFill>
                <a:latin typeface="Aharoni" panose="02010803020104030203" pitchFamily="2" charset="-79"/>
                <a:cs typeface="Aharoni" panose="02010803020104030203" pitchFamily="2" charset="-79"/>
              </a:rPr>
              <a:t>(Assimilation</a:t>
            </a:r>
            <a:r>
              <a:rPr lang="en-US" sz="1400" b="1" dirty="0">
                <a:solidFill>
                  <a:schemeClr val="bg1"/>
                </a:solidFill>
                <a:latin typeface="Aharoni" panose="02010803020104030203" pitchFamily="2" charset="-79"/>
                <a:cs typeface="Aharoni" panose="02010803020104030203" pitchFamily="2" charset="-79"/>
              </a:rPr>
              <a:t>) </a:t>
            </a:r>
            <a:r>
              <a:rPr lang="th-TH" sz="2400" b="1" dirty="0">
                <a:solidFill>
                  <a:schemeClr val="bg1"/>
                </a:solidFill>
                <a:latin typeface="Aharoni" panose="02010803020104030203" pitchFamily="2" charset="-79"/>
              </a:rPr>
              <a:t>คือ การที่เสียงกลายไปเหมือนหรือคล้ายกับเสียงที่ตามมา</a:t>
            </a:r>
            <a:br>
              <a:rPr lang="th-TH" sz="2400" b="1" dirty="0">
                <a:solidFill>
                  <a:schemeClr val="bg1"/>
                </a:solidFill>
                <a:latin typeface="Aharoni" panose="02010803020104030203" pitchFamily="2" charset="-79"/>
              </a:rPr>
            </a:br>
            <a:r>
              <a:rPr lang="th-TH" sz="2400" b="1" dirty="0">
                <a:solidFill>
                  <a:schemeClr val="bg1"/>
                </a:solidFill>
                <a:latin typeface="Aharoni" panose="02010803020104030203" pitchFamily="2" charset="-79"/>
              </a:rPr>
              <a:t>       หรือนำมาข้างหน้าเพื่อความสะดวกในการออกเสียง เช่น คุณแม่ --&gt;  คุมแม่, </a:t>
            </a:r>
            <a:br>
              <a:rPr lang="th-TH" sz="2400" b="1" dirty="0">
                <a:solidFill>
                  <a:schemeClr val="bg1"/>
                </a:solidFill>
                <a:latin typeface="Aharoni" panose="02010803020104030203" pitchFamily="2" charset="-79"/>
              </a:rPr>
            </a:br>
            <a:r>
              <a:rPr lang="th-TH" sz="2400" b="1" dirty="0">
                <a:solidFill>
                  <a:schemeClr val="bg1"/>
                </a:solidFill>
                <a:latin typeface="Aharoni" panose="02010803020104030203" pitchFamily="2" charset="-79"/>
              </a:rPr>
              <a:t>       สิบเอ็ด --&gt; สิบเบ็ด</a:t>
            </a:r>
            <a:br>
              <a:rPr lang="th-TH" sz="2400" b="1" dirty="0">
                <a:solidFill>
                  <a:schemeClr val="bg1"/>
                </a:solidFill>
                <a:latin typeface="Aharoni" panose="02010803020104030203" pitchFamily="2" charset="-79"/>
              </a:rPr>
            </a:br>
            <a:r>
              <a:rPr lang="th-TH" sz="2400" b="1" dirty="0" smtClean="0">
                <a:solidFill>
                  <a:schemeClr val="bg1"/>
                </a:solidFill>
                <a:latin typeface="Aharoni" panose="02010803020104030203" pitchFamily="2" charset="-79"/>
              </a:rPr>
              <a:t>		2</a:t>
            </a:r>
            <a:r>
              <a:rPr lang="th-TH" sz="2400" b="1" dirty="0">
                <a:solidFill>
                  <a:schemeClr val="bg1"/>
                </a:solidFill>
                <a:latin typeface="Aharoni" panose="02010803020104030203" pitchFamily="2" charset="-79"/>
              </a:rPr>
              <a:t>.	 การผลักเสียง </a:t>
            </a:r>
            <a:r>
              <a:rPr lang="en-US" sz="1400" b="1" dirty="0" smtClean="0">
                <a:solidFill>
                  <a:schemeClr val="bg1"/>
                </a:solidFill>
                <a:latin typeface="Aharoni" panose="02010803020104030203" pitchFamily="2" charset="-79"/>
                <a:cs typeface="Aharoni" panose="02010803020104030203" pitchFamily="2" charset="-79"/>
              </a:rPr>
              <a:t>(Dissimilation</a:t>
            </a:r>
            <a:r>
              <a:rPr lang="en-US" sz="1400" b="1" dirty="0">
                <a:solidFill>
                  <a:schemeClr val="bg1"/>
                </a:solidFill>
                <a:latin typeface="Aharoni" panose="02010803020104030203" pitchFamily="2" charset="-79"/>
                <a:cs typeface="Aharoni" panose="02010803020104030203" pitchFamily="2" charset="-79"/>
              </a:rPr>
              <a:t>) </a:t>
            </a:r>
            <a:r>
              <a:rPr lang="th-TH" sz="2400" b="1" dirty="0">
                <a:solidFill>
                  <a:schemeClr val="bg1"/>
                </a:solidFill>
                <a:latin typeface="Aharoni" panose="02010803020104030203" pitchFamily="2" charset="-79"/>
              </a:rPr>
              <a:t>คือ การที่เสียงกลายไปในแนวทางตรงกันข้าม</a:t>
            </a:r>
            <a:br>
              <a:rPr lang="th-TH" sz="2400" b="1" dirty="0">
                <a:solidFill>
                  <a:schemeClr val="bg1"/>
                </a:solidFill>
                <a:latin typeface="Aharoni" panose="02010803020104030203" pitchFamily="2" charset="-79"/>
              </a:rPr>
            </a:br>
            <a:r>
              <a:rPr lang="th-TH" sz="2400" b="1" dirty="0" smtClean="0">
                <a:solidFill>
                  <a:schemeClr val="bg1"/>
                </a:solidFill>
                <a:latin typeface="Aharoni" panose="02010803020104030203" pitchFamily="2" charset="-79"/>
              </a:rPr>
              <a:t>		3</a:t>
            </a:r>
            <a:r>
              <a:rPr lang="th-TH" sz="2400" b="1" dirty="0">
                <a:solidFill>
                  <a:schemeClr val="bg1"/>
                </a:solidFill>
                <a:latin typeface="Aharoni" panose="02010803020104030203" pitchFamily="2" charset="-79"/>
              </a:rPr>
              <a:t>.	การสูญหน่วยเสียง </a:t>
            </a:r>
            <a:r>
              <a:rPr lang="en-US" sz="1400" b="1" dirty="0" smtClean="0">
                <a:solidFill>
                  <a:schemeClr val="bg1"/>
                </a:solidFill>
                <a:latin typeface="Aharoni" panose="02010803020104030203" pitchFamily="2" charset="-79"/>
                <a:cs typeface="Aharoni" panose="02010803020104030203" pitchFamily="2" charset="-79"/>
              </a:rPr>
              <a:t>(Loss </a:t>
            </a:r>
            <a:r>
              <a:rPr lang="en-US" sz="1400" b="1" dirty="0">
                <a:solidFill>
                  <a:schemeClr val="bg1"/>
                </a:solidFill>
                <a:latin typeface="Aharoni" panose="02010803020104030203" pitchFamily="2" charset="-79"/>
                <a:cs typeface="Aharoni" panose="02010803020104030203" pitchFamily="2" charset="-79"/>
              </a:rPr>
              <a:t>of Phonemes) </a:t>
            </a:r>
            <a:r>
              <a:rPr lang="th-TH" sz="2400" b="1" dirty="0">
                <a:solidFill>
                  <a:schemeClr val="bg1"/>
                </a:solidFill>
                <a:latin typeface="Aharoni" panose="02010803020104030203" pitchFamily="2" charset="-79"/>
              </a:rPr>
              <a:t>คือ การที่หน่วยเสียงสระ หรือพยัญชนะในคำหรือส่วน</a:t>
            </a:r>
            <a:br>
              <a:rPr lang="th-TH" sz="2400" b="1" dirty="0">
                <a:solidFill>
                  <a:schemeClr val="bg1"/>
                </a:solidFill>
                <a:latin typeface="Aharoni" panose="02010803020104030203" pitchFamily="2" charset="-79"/>
              </a:rPr>
            </a:br>
            <a:r>
              <a:rPr lang="th-TH" sz="2400" b="1" dirty="0">
                <a:solidFill>
                  <a:schemeClr val="bg1"/>
                </a:solidFill>
                <a:latin typeface="Aharoni" panose="02010803020104030203" pitchFamily="2" charset="-79"/>
              </a:rPr>
              <a:t>    ของคำหายไป เมื่อนำหน่วยคำมาติดต่อกันเข้า เช่น </a:t>
            </a:r>
            <a:r>
              <a:rPr lang="th-TH" sz="2400" b="1" dirty="0" err="1">
                <a:solidFill>
                  <a:schemeClr val="bg1"/>
                </a:solidFill>
                <a:latin typeface="Aharoni" panose="02010803020104030203" pitchFamily="2" charset="-79"/>
              </a:rPr>
              <a:t>พณ</a:t>
            </a:r>
            <a:r>
              <a:rPr lang="th-TH" sz="2400" b="1" dirty="0">
                <a:solidFill>
                  <a:schemeClr val="bg1"/>
                </a:solidFill>
                <a:latin typeface="Aharoni" panose="02010803020104030203" pitchFamily="2" charset="-79"/>
              </a:rPr>
              <a:t>หัวเจ้าท่าน --&gt; ฯพณฯท่าน, </a:t>
            </a:r>
            <a:br>
              <a:rPr lang="th-TH" sz="2400" b="1" dirty="0">
                <a:solidFill>
                  <a:schemeClr val="bg1"/>
                </a:solidFill>
                <a:latin typeface="Aharoni" panose="02010803020104030203" pitchFamily="2" charset="-79"/>
              </a:rPr>
            </a:br>
            <a:r>
              <a:rPr lang="th-TH" sz="2400" b="1" dirty="0">
                <a:solidFill>
                  <a:schemeClr val="bg1"/>
                </a:solidFill>
                <a:latin typeface="Aharoni" panose="02010803020104030203" pitchFamily="2" charset="-79"/>
              </a:rPr>
              <a:t>    พระพุทธเจ้าข้า --&gt; พะยะค่ะ, สตางค์ --&gt; ตัง</a:t>
            </a:r>
            <a:br>
              <a:rPr lang="th-TH" sz="2400" b="1" dirty="0">
                <a:solidFill>
                  <a:schemeClr val="bg1"/>
                </a:solidFill>
                <a:latin typeface="Aharoni" panose="02010803020104030203" pitchFamily="2" charset="-79"/>
              </a:rPr>
            </a:br>
            <a:r>
              <a:rPr lang="th-TH" sz="2400" b="1" dirty="0" smtClean="0">
                <a:solidFill>
                  <a:schemeClr val="bg1"/>
                </a:solidFill>
                <a:latin typeface="Aharoni" panose="02010803020104030203" pitchFamily="2" charset="-79"/>
              </a:rPr>
              <a:t>		4</a:t>
            </a:r>
            <a:r>
              <a:rPr lang="th-TH" sz="2400" b="1" dirty="0">
                <a:solidFill>
                  <a:schemeClr val="bg1"/>
                </a:solidFill>
                <a:latin typeface="Aharoni" panose="02010803020104030203" pitchFamily="2" charset="-79"/>
              </a:rPr>
              <a:t>.	การเปลี่ยนเป็นเสียงที่เพดานแข็ง </a:t>
            </a:r>
            <a:r>
              <a:rPr lang="en-US" sz="1400" b="1" dirty="0" smtClean="0">
                <a:solidFill>
                  <a:schemeClr val="bg1"/>
                </a:solidFill>
                <a:latin typeface="Aharoni" panose="02010803020104030203" pitchFamily="2" charset="-79"/>
                <a:cs typeface="Aharoni" panose="02010803020104030203" pitchFamily="2" charset="-79"/>
              </a:rPr>
              <a:t>(Palatalization</a:t>
            </a:r>
            <a:r>
              <a:rPr lang="en-US" sz="1400" b="1" dirty="0">
                <a:solidFill>
                  <a:schemeClr val="bg1"/>
                </a:solidFill>
                <a:latin typeface="Aharoni" panose="02010803020104030203" pitchFamily="2" charset="-79"/>
                <a:cs typeface="Aharoni" panose="02010803020104030203" pitchFamily="2" charset="-79"/>
              </a:rPr>
              <a:t>) </a:t>
            </a:r>
            <a:r>
              <a:rPr lang="th-TH" sz="2400" b="1" dirty="0">
                <a:solidFill>
                  <a:schemeClr val="bg1"/>
                </a:solidFill>
                <a:latin typeface="Aharoni" panose="02010803020104030203" pitchFamily="2" charset="-79"/>
              </a:rPr>
              <a:t>คือ การที่เสียงกลายเป็นเสียงที่เพดานแข็ง </a:t>
            </a:r>
            <a:br>
              <a:rPr lang="th-TH" sz="2400" b="1" dirty="0">
                <a:solidFill>
                  <a:schemeClr val="bg1"/>
                </a:solidFill>
                <a:latin typeface="Aharoni" panose="02010803020104030203" pitchFamily="2" charset="-79"/>
              </a:rPr>
            </a:br>
            <a:r>
              <a:rPr lang="th-TH" sz="2400" b="1" dirty="0">
                <a:solidFill>
                  <a:schemeClr val="bg1"/>
                </a:solidFill>
                <a:latin typeface="Aharoni" panose="02010803020104030203" pitchFamily="2" charset="-79"/>
              </a:rPr>
              <a:t>    หรือใกล้เคียง เพราะเสียงสระหน้า หรือ </a:t>
            </a:r>
            <a:r>
              <a:rPr lang="en-US" sz="1400" b="1" dirty="0">
                <a:solidFill>
                  <a:schemeClr val="bg1"/>
                </a:solidFill>
                <a:latin typeface="Aharoni" panose="02010803020104030203" pitchFamily="2" charset="-79"/>
                <a:cs typeface="Aharoni" panose="02010803020104030203" pitchFamily="2" charset="-79"/>
              </a:rPr>
              <a:t>j</a:t>
            </a:r>
            <a:r>
              <a:rPr lang="en-US" sz="2400" b="1" dirty="0">
                <a:solidFill>
                  <a:schemeClr val="bg1"/>
                </a:solidFill>
                <a:latin typeface="Aharoni" panose="02010803020104030203" pitchFamily="2" charset="-79"/>
                <a:cs typeface="Aharoni" panose="02010803020104030203" pitchFamily="2" charset="-79"/>
              </a:rPr>
              <a:t> </a:t>
            </a:r>
            <a:r>
              <a:rPr lang="th-TH" sz="2400" b="1" dirty="0">
                <a:solidFill>
                  <a:schemeClr val="bg1"/>
                </a:solidFill>
                <a:latin typeface="Aharoni" panose="02010803020104030203" pitchFamily="2" charset="-79"/>
              </a:rPr>
              <a:t>เช่น วิทยาลัย --&gt; วิชชาลัย, ทีเดียว --&gt; เชียว</a:t>
            </a:r>
            <a:br>
              <a:rPr lang="th-TH" sz="2400" b="1" dirty="0">
                <a:solidFill>
                  <a:schemeClr val="bg1"/>
                </a:solidFill>
                <a:latin typeface="Aharoni" panose="02010803020104030203" pitchFamily="2" charset="-79"/>
              </a:rPr>
            </a:br>
            <a:r>
              <a:rPr lang="th-TH" sz="2400" b="1" dirty="0" smtClean="0">
                <a:solidFill>
                  <a:schemeClr val="bg1"/>
                </a:solidFill>
                <a:latin typeface="Aharoni" panose="02010803020104030203" pitchFamily="2" charset="-79"/>
              </a:rPr>
              <a:t>		5</a:t>
            </a:r>
            <a:r>
              <a:rPr lang="th-TH" sz="2400" b="1" dirty="0">
                <a:solidFill>
                  <a:schemeClr val="bg1"/>
                </a:solidFill>
                <a:latin typeface="Aharoni" panose="02010803020104030203" pitchFamily="2" charset="-79"/>
              </a:rPr>
              <a:t>.	การสับเสียง </a:t>
            </a:r>
            <a:r>
              <a:rPr lang="en-US" sz="1400" b="1" dirty="0" smtClean="0">
                <a:solidFill>
                  <a:schemeClr val="bg1"/>
                </a:solidFill>
                <a:latin typeface="Aharoni" panose="02010803020104030203" pitchFamily="2" charset="-79"/>
                <a:cs typeface="Aharoni" panose="02010803020104030203" pitchFamily="2" charset="-79"/>
              </a:rPr>
              <a:t>(Metathesis</a:t>
            </a:r>
            <a:r>
              <a:rPr lang="en-US" sz="1400" b="1" dirty="0">
                <a:solidFill>
                  <a:schemeClr val="bg1"/>
                </a:solidFill>
                <a:latin typeface="Aharoni" panose="02010803020104030203" pitchFamily="2" charset="-79"/>
                <a:cs typeface="Aharoni" panose="02010803020104030203" pitchFamily="2" charset="-79"/>
              </a:rPr>
              <a:t>) </a:t>
            </a:r>
            <a:r>
              <a:rPr lang="th-TH" sz="2400" b="1" dirty="0">
                <a:solidFill>
                  <a:schemeClr val="bg1"/>
                </a:solidFill>
                <a:latin typeface="Aharoni" panose="02010803020104030203" pitchFamily="2" charset="-79"/>
              </a:rPr>
              <a:t>คือ การที่หน่วยเสียงคงที่ แต่เสียงสับลำดับที่เปลี่ยนแปลงจากเดิม</a:t>
            </a:r>
            <a:br>
              <a:rPr lang="th-TH" sz="2400" b="1" dirty="0">
                <a:solidFill>
                  <a:schemeClr val="bg1"/>
                </a:solidFill>
                <a:latin typeface="Aharoni" panose="02010803020104030203" pitchFamily="2" charset="-79"/>
              </a:rPr>
            </a:br>
            <a:r>
              <a:rPr lang="th-TH" sz="2400" b="1" dirty="0">
                <a:solidFill>
                  <a:schemeClr val="bg1"/>
                </a:solidFill>
                <a:latin typeface="Aharoni" panose="02010803020104030203" pitchFamily="2" charset="-79"/>
              </a:rPr>
              <a:t>   เมื่อมีหน่วยคำอื่นเข้ามาเรียงติดต่อกัน เช่น ตะกรุด --&gt; กะตุด, ตะกร้า --&gt; </a:t>
            </a:r>
            <a:r>
              <a:rPr lang="th-TH" sz="2400" b="1" dirty="0" err="1">
                <a:solidFill>
                  <a:schemeClr val="bg1"/>
                </a:solidFill>
                <a:latin typeface="Aharoni" panose="02010803020104030203" pitchFamily="2" charset="-79"/>
              </a:rPr>
              <a:t>กะต้า</a:t>
            </a:r>
            <a:r>
              <a:rPr lang="th-TH" sz="2400" b="1" dirty="0">
                <a:solidFill>
                  <a:schemeClr val="bg1"/>
                </a:solidFill>
                <a:latin typeface="Aharoni" panose="02010803020104030203" pitchFamily="2" charset="-79"/>
              </a:rPr>
              <a:t/>
            </a:r>
            <a:br>
              <a:rPr lang="th-TH" sz="2400" b="1" dirty="0">
                <a:solidFill>
                  <a:schemeClr val="bg1"/>
                </a:solidFill>
                <a:latin typeface="Aharoni" panose="02010803020104030203" pitchFamily="2" charset="-79"/>
              </a:rPr>
            </a:br>
            <a:endParaRPr lang="th-TH" sz="2400" b="1" dirty="0">
              <a:solidFill>
                <a:schemeClr val="bg1"/>
              </a:solidFill>
              <a:latin typeface="Aharoni" panose="02010803020104030203" pitchFamily="2" charset="-79"/>
            </a:endParaRPr>
          </a:p>
        </p:txBody>
      </p:sp>
    </p:spTree>
    <p:extLst>
      <p:ext uri="{BB962C8B-B14F-4D97-AF65-F5344CB8AC3E}">
        <p14:creationId xmlns:p14="http://schemas.microsoft.com/office/powerpoint/2010/main" val="91989442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446049" y="367989"/>
            <a:ext cx="11452302" cy="5994399"/>
          </a:xfrm>
        </p:spPr>
        <p:txBody>
          <a:bodyPr>
            <a:normAutofit/>
          </a:bodyPr>
          <a:lstStyle/>
          <a:p>
            <a:r>
              <a:rPr lang="th-TH" sz="5400" b="1" dirty="0">
                <a:solidFill>
                  <a:schemeClr val="bg1"/>
                </a:solidFill>
                <a:latin typeface="Aharoni" panose="02010803020104030203" pitchFamily="2" charset="-79"/>
              </a:rPr>
              <a:t>หน่วยคำ </a:t>
            </a:r>
            <a:r>
              <a:rPr lang="en-US" sz="2800" b="1" dirty="0" smtClean="0">
                <a:solidFill>
                  <a:schemeClr val="bg1"/>
                </a:solidFill>
                <a:latin typeface="Aharoni" panose="02010803020104030203" pitchFamily="2" charset="-79"/>
                <a:cs typeface="Aharoni" panose="02010803020104030203" pitchFamily="2" charset="-79"/>
              </a:rPr>
              <a:t>(morpheme</a:t>
            </a:r>
            <a:r>
              <a:rPr lang="en-US" sz="2800" b="1" dirty="0">
                <a:solidFill>
                  <a:schemeClr val="bg1"/>
                </a:solidFill>
                <a:latin typeface="Aharoni" panose="02010803020104030203" pitchFamily="2" charset="-79"/>
                <a:cs typeface="Aharoni" panose="02010803020104030203" pitchFamily="2" charset="-79"/>
              </a:rPr>
              <a:t>)</a:t>
            </a:r>
            <a:r>
              <a:rPr lang="en-US" sz="4400" b="1" dirty="0">
                <a:solidFill>
                  <a:schemeClr val="bg1"/>
                </a:solidFill>
                <a:latin typeface="Aharoni" panose="02010803020104030203" pitchFamily="2" charset="-79"/>
                <a:cs typeface="Aharoni" panose="02010803020104030203" pitchFamily="2" charset="-79"/>
              </a:rPr>
              <a:t/>
            </a:r>
            <a:br>
              <a:rPr lang="en-US" sz="4400" b="1" dirty="0">
                <a:solidFill>
                  <a:schemeClr val="bg1"/>
                </a:solidFill>
                <a:latin typeface="Aharoni" panose="02010803020104030203" pitchFamily="2" charset="-79"/>
                <a:cs typeface="Aharoni" panose="02010803020104030203" pitchFamily="2" charset="-79"/>
              </a:rPr>
            </a:br>
            <a:r>
              <a:rPr lang="en-US" sz="4400" b="1" dirty="0">
                <a:solidFill>
                  <a:schemeClr val="bg1"/>
                </a:solidFill>
                <a:latin typeface="Aharoni" panose="02010803020104030203" pitchFamily="2" charset="-79"/>
                <a:cs typeface="Aharoni" panose="02010803020104030203" pitchFamily="2" charset="-79"/>
              </a:rPr>
              <a:t>		</a:t>
            </a:r>
            <a:r>
              <a:rPr lang="th-TH" sz="4400" b="1" dirty="0">
                <a:solidFill>
                  <a:schemeClr val="bg1"/>
                </a:solidFill>
                <a:latin typeface="Aharoni" panose="02010803020104030203" pitchFamily="2" charset="-79"/>
              </a:rPr>
              <a:t>เรื่องของหน่วยคำเป็นเรื่องที่สืบเนื่องมาจากหน่วยเสียง และวิธีการหาหน่วยเสียง นักภาษาศาสตร์พวกเน้นโครงสร้าง </a:t>
            </a:r>
            <a:r>
              <a:rPr lang="en-US" sz="2000" b="1" dirty="0" smtClean="0">
                <a:solidFill>
                  <a:schemeClr val="bg1"/>
                </a:solidFill>
                <a:latin typeface="Aharoni" panose="02010803020104030203" pitchFamily="2" charset="-79"/>
                <a:cs typeface="Aharoni" panose="02010803020104030203" pitchFamily="2" charset="-79"/>
              </a:rPr>
              <a:t>(</a:t>
            </a:r>
            <a:r>
              <a:rPr lang="en-US" sz="2000" b="1" dirty="0" err="1" smtClean="0">
                <a:solidFill>
                  <a:schemeClr val="bg1"/>
                </a:solidFill>
                <a:latin typeface="Aharoni" panose="02010803020104030203" pitchFamily="2" charset="-79"/>
                <a:cs typeface="Aharoni" panose="02010803020104030203" pitchFamily="2" charset="-79"/>
              </a:rPr>
              <a:t>Structuralists</a:t>
            </a:r>
            <a:r>
              <a:rPr lang="en-US" sz="2000" b="1" dirty="0">
                <a:solidFill>
                  <a:schemeClr val="bg1"/>
                </a:solidFill>
                <a:latin typeface="Aharoni" panose="02010803020104030203" pitchFamily="2" charset="-79"/>
                <a:cs typeface="Aharoni" panose="02010803020104030203" pitchFamily="2" charset="-79"/>
              </a:rPr>
              <a:t>) </a:t>
            </a:r>
            <a:r>
              <a:rPr lang="th-TH" sz="4400" b="1" dirty="0">
                <a:solidFill>
                  <a:schemeClr val="bg1"/>
                </a:solidFill>
                <a:latin typeface="Aharoni" panose="02010803020104030203" pitchFamily="2" charset="-79"/>
              </a:rPr>
              <a:t>เป็นผู้พัฒนาความคิดในวิชาที่ว่าด้วย หน่วยคำ </a:t>
            </a:r>
            <a:r>
              <a:rPr lang="en-US" sz="2000" b="1" dirty="0" smtClean="0">
                <a:solidFill>
                  <a:schemeClr val="bg1"/>
                </a:solidFill>
                <a:latin typeface="Aharoni" panose="02010803020104030203" pitchFamily="2" charset="-79"/>
                <a:cs typeface="Aharoni" panose="02010803020104030203" pitchFamily="2" charset="-79"/>
              </a:rPr>
              <a:t>(Morphology</a:t>
            </a:r>
            <a:r>
              <a:rPr lang="en-US" sz="2000" b="1" dirty="0">
                <a:solidFill>
                  <a:schemeClr val="bg1"/>
                </a:solidFill>
                <a:latin typeface="Aharoni" panose="02010803020104030203" pitchFamily="2" charset="-79"/>
                <a:cs typeface="Aharoni" panose="02010803020104030203" pitchFamily="2" charset="-79"/>
              </a:rPr>
              <a:t>) </a:t>
            </a:r>
            <a:r>
              <a:rPr lang="th-TH" sz="4400" b="1" dirty="0">
                <a:solidFill>
                  <a:schemeClr val="bg1"/>
                </a:solidFill>
                <a:latin typeface="Aharoni" panose="02010803020104030203" pitchFamily="2" charset="-79"/>
              </a:rPr>
              <a:t>นี้ขึ้น เป็นระบบกลางระหว่างระบบเสียง และระบบวากยสัมพันธ์ ผู้ที่มีชื่อเสียงที่สุดที่ได้ศึกษาเกี่ยวกับหน่วยคำ คือ </a:t>
            </a:r>
            <a:r>
              <a:rPr lang="en-US" sz="2000" b="1" dirty="0">
                <a:solidFill>
                  <a:schemeClr val="bg1"/>
                </a:solidFill>
                <a:latin typeface="Aharoni" panose="02010803020104030203" pitchFamily="2" charset="-79"/>
                <a:cs typeface="Aharoni" panose="02010803020104030203" pitchFamily="2" charset="-79"/>
              </a:rPr>
              <a:t>Eugene A. </a:t>
            </a:r>
            <a:r>
              <a:rPr lang="en-US" sz="2000" b="1" dirty="0" err="1">
                <a:solidFill>
                  <a:schemeClr val="bg1"/>
                </a:solidFill>
                <a:latin typeface="Aharoni" panose="02010803020104030203" pitchFamily="2" charset="-79"/>
                <a:cs typeface="Aharoni" panose="02010803020104030203" pitchFamily="2" charset="-79"/>
              </a:rPr>
              <a:t>Nida</a:t>
            </a:r>
            <a:r>
              <a:rPr lang="en-US" sz="2000" b="1" dirty="0">
                <a:solidFill>
                  <a:schemeClr val="bg1"/>
                </a:solidFill>
                <a:latin typeface="Aharoni" panose="02010803020104030203" pitchFamily="2" charset="-79"/>
                <a:cs typeface="Aharoni" panose="02010803020104030203" pitchFamily="2" charset="-79"/>
              </a:rPr>
              <a:t> </a:t>
            </a:r>
            <a:r>
              <a:rPr lang="th-TH" sz="4400" b="1" dirty="0">
                <a:solidFill>
                  <a:schemeClr val="bg1"/>
                </a:solidFill>
                <a:latin typeface="Aharoni" panose="02010803020104030203" pitchFamily="2" charset="-79"/>
              </a:rPr>
              <a:t>ซึ่งเขียนหนังสือ </a:t>
            </a:r>
            <a:r>
              <a:rPr lang="en-US" sz="2000" b="1" dirty="0" smtClean="0">
                <a:solidFill>
                  <a:schemeClr val="bg1"/>
                </a:solidFill>
                <a:latin typeface="Aharoni" panose="02010803020104030203" pitchFamily="2" charset="-79"/>
              </a:rPr>
              <a:t>“</a:t>
            </a:r>
            <a:r>
              <a:rPr lang="en-US" sz="2000" b="1" dirty="0" smtClean="0">
                <a:solidFill>
                  <a:schemeClr val="bg1"/>
                </a:solidFill>
                <a:latin typeface="Aharoni" panose="02010803020104030203" pitchFamily="2" charset="-79"/>
                <a:cs typeface="Aharoni" panose="02010803020104030203" pitchFamily="2" charset="-79"/>
              </a:rPr>
              <a:t>Morphology” </a:t>
            </a:r>
            <a:r>
              <a:rPr lang="th-TH" sz="4400" b="1" dirty="0">
                <a:solidFill>
                  <a:schemeClr val="bg1"/>
                </a:solidFill>
                <a:latin typeface="Aharoni" panose="02010803020104030203" pitchFamily="2" charset="-79"/>
              </a:rPr>
              <a:t>ให้กฎเกณฑ์ในการวิเคราะห์หน่วยคำอย่างละเอียด</a:t>
            </a:r>
          </a:p>
        </p:txBody>
      </p:sp>
    </p:spTree>
    <p:extLst>
      <p:ext uri="{BB962C8B-B14F-4D97-AF65-F5344CB8AC3E}">
        <p14:creationId xmlns:p14="http://schemas.microsoft.com/office/powerpoint/2010/main" val="408986147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466725" y="561975"/>
            <a:ext cx="8751887" cy="4591050"/>
          </a:xfrm>
        </p:spPr>
        <p:txBody>
          <a:bodyPr>
            <a:normAutofit/>
          </a:bodyPr>
          <a:lstStyle/>
          <a:p>
            <a:r>
              <a:rPr lang="th-TH" sz="4000" b="1" dirty="0">
                <a:solidFill>
                  <a:schemeClr val="bg1"/>
                </a:solidFill>
                <a:latin typeface="Aharoni" panose="02010803020104030203" pitchFamily="2" charset="-79"/>
              </a:rPr>
              <a:t>	</a:t>
            </a:r>
            <a:r>
              <a:rPr lang="th-TH" sz="4000" b="1" dirty="0" smtClean="0">
                <a:solidFill>
                  <a:schemeClr val="bg1"/>
                </a:solidFill>
                <a:latin typeface="Aharoni" panose="02010803020104030203" pitchFamily="2" charset="-79"/>
              </a:rPr>
              <a:t>	กฎ</a:t>
            </a:r>
            <a:r>
              <a:rPr lang="th-TH" sz="4000" b="1" dirty="0">
                <a:solidFill>
                  <a:schemeClr val="bg1"/>
                </a:solidFill>
                <a:latin typeface="Aharoni" panose="02010803020104030203" pitchFamily="2" charset="-79"/>
              </a:rPr>
              <a:t>ที่ 3   รูปซึ่งมีความหมายเหมือนกัน แต่มีเสียงต่างกัน อันไม่สามารถพิสูจน์ได้ด้วยกฎเกณฑ์ทางเสียง อาจรวมเป็นหน่วยคำเดียวกันได้ หากพิสูจน์ได้ว่าเกิดขึ้นด้วยการแจกแจงแบบสับหลีก อนึ่งการที่รวมเป็นหน่วยคำเดียวกันได้นี้ มีข้อบังคับว่าต้องอยู่ในโครงสร้างชุดเดียวกัน เช่น เป็นปัจจัยบอกพหูพจน์เหมือนกัน หรือคำบอกกาลเช่นเดียวกัน</a:t>
            </a:r>
          </a:p>
        </p:txBody>
      </p:sp>
    </p:spTree>
    <p:extLst>
      <p:ext uri="{BB962C8B-B14F-4D97-AF65-F5344CB8AC3E}">
        <p14:creationId xmlns:p14="http://schemas.microsoft.com/office/powerpoint/2010/main" val="155953027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ตัวแทนเนื้อหา 2"/>
          <p:cNvSpPr>
            <a:spLocks noGrp="1"/>
          </p:cNvSpPr>
          <p:nvPr>
            <p:ph idx="1"/>
          </p:nvPr>
        </p:nvSpPr>
        <p:spPr>
          <a:xfrm>
            <a:off x="684212" y="685800"/>
            <a:ext cx="9240838" cy="4295775"/>
          </a:xfrm>
        </p:spPr>
        <p:txBody>
          <a:bodyPr>
            <a:noAutofit/>
          </a:bodyPr>
          <a:lstStyle/>
          <a:p>
            <a:pPr marL="0" indent="0">
              <a:buNone/>
            </a:pPr>
            <a:r>
              <a:rPr lang="th-TH" sz="4000" b="1" dirty="0">
                <a:solidFill>
                  <a:schemeClr val="bg1"/>
                </a:solidFill>
                <a:latin typeface="Aharoni" panose="02010803020104030203" pitchFamily="2" charset="-79"/>
              </a:rPr>
              <a:t> 	</a:t>
            </a:r>
            <a:endParaRPr lang="th-TH" sz="4000" b="1" dirty="0" smtClean="0">
              <a:solidFill>
                <a:schemeClr val="bg1"/>
              </a:solidFill>
              <a:latin typeface="Aharoni" panose="02010803020104030203" pitchFamily="2" charset="-79"/>
            </a:endParaRPr>
          </a:p>
          <a:p>
            <a:pPr marL="0" indent="0">
              <a:buNone/>
            </a:pPr>
            <a:endParaRPr lang="th-TH" sz="4000" b="1" dirty="0">
              <a:solidFill>
                <a:schemeClr val="bg1"/>
              </a:solidFill>
              <a:latin typeface="Aharoni" panose="02010803020104030203" pitchFamily="2" charset="-79"/>
            </a:endParaRPr>
          </a:p>
          <a:p>
            <a:pPr marL="0" indent="0">
              <a:buNone/>
            </a:pPr>
            <a:r>
              <a:rPr lang="th-TH" sz="4000" b="1" dirty="0" smtClean="0">
                <a:solidFill>
                  <a:schemeClr val="bg1"/>
                </a:solidFill>
                <a:latin typeface="Aharoni" panose="02010803020104030203" pitchFamily="2" charset="-79"/>
              </a:rPr>
              <a:t>		กฎ</a:t>
            </a:r>
            <a:r>
              <a:rPr lang="th-TH" sz="4000" b="1" dirty="0">
                <a:solidFill>
                  <a:schemeClr val="bg1"/>
                </a:solidFill>
                <a:latin typeface="Aharoni" panose="02010803020104030203" pitchFamily="2" charset="-79"/>
              </a:rPr>
              <a:t>ที่ 4  รูปที่มีเสียงพ้องกัน อาจเป็นหน่วยคำเดียวกันหรือต่างหน่วยคำได้ ขึ้นอยู่กับความหมายเป็นสำคัญ หากความหมายต่างกัน ให้ถือว่าต่างหน่วยคำกัน เช่น กัน – </a:t>
            </a:r>
            <a:r>
              <a:rPr lang="th-TH" sz="4000" b="1" dirty="0" smtClean="0">
                <a:solidFill>
                  <a:schemeClr val="bg1"/>
                </a:solidFill>
                <a:latin typeface="Aharoni" panose="02010803020104030203" pitchFamily="2" charset="-79"/>
              </a:rPr>
              <a:t>(ฉัน</a:t>
            </a:r>
            <a:r>
              <a:rPr lang="th-TH" sz="4000" b="1" dirty="0">
                <a:solidFill>
                  <a:schemeClr val="bg1"/>
                </a:solidFill>
                <a:latin typeface="Aharoni" panose="02010803020104030203" pitchFamily="2" charset="-79"/>
              </a:rPr>
              <a:t>) และ กัน – </a:t>
            </a:r>
            <a:r>
              <a:rPr lang="th-TH" sz="4000" b="1" dirty="0" smtClean="0">
                <a:solidFill>
                  <a:schemeClr val="bg1"/>
                </a:solidFill>
                <a:latin typeface="Aharoni" panose="02010803020104030203" pitchFamily="2" charset="-79"/>
              </a:rPr>
              <a:t>(กีด</a:t>
            </a:r>
            <a:r>
              <a:rPr lang="th-TH" sz="4000" b="1" dirty="0">
                <a:solidFill>
                  <a:schemeClr val="bg1"/>
                </a:solidFill>
                <a:latin typeface="Aharoni" panose="02010803020104030203" pitchFamily="2" charset="-79"/>
              </a:rPr>
              <a:t>กัน) ถ้าความหมายเหมือน หรือคล้ายคลึง หรือมีความสัมพันธ์กัน ก็เป็นหน่วยคำเดียวกัน เช่น ขี่รถ และ กดขี่</a:t>
            </a:r>
          </a:p>
          <a:p>
            <a:pPr marL="0" indent="0">
              <a:buNone/>
            </a:pPr>
            <a:endParaRPr lang="th-TH" sz="4000" b="1" dirty="0">
              <a:solidFill>
                <a:schemeClr val="bg1"/>
              </a:solidFill>
              <a:latin typeface="Aharoni" panose="02010803020104030203" pitchFamily="2" charset="-79"/>
            </a:endParaRPr>
          </a:p>
          <a:p>
            <a:pPr marL="0" indent="0">
              <a:buNone/>
            </a:pPr>
            <a:endParaRPr lang="th-TH" sz="4000" b="1" dirty="0">
              <a:solidFill>
                <a:schemeClr val="bg1"/>
              </a:solidFill>
              <a:latin typeface="Aharoni" panose="02010803020104030203" pitchFamily="2" charset="-79"/>
            </a:endParaRPr>
          </a:p>
        </p:txBody>
      </p:sp>
    </p:spTree>
    <p:extLst>
      <p:ext uri="{BB962C8B-B14F-4D97-AF65-F5344CB8AC3E}">
        <p14:creationId xmlns:p14="http://schemas.microsoft.com/office/powerpoint/2010/main" val="415393869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371475" y="342899"/>
            <a:ext cx="9772649" cy="5356225"/>
          </a:xfrm>
        </p:spPr>
        <p:txBody>
          <a:bodyPr>
            <a:noAutofit/>
          </a:bodyPr>
          <a:lstStyle/>
          <a:p>
            <a:pPr indent="360000"/>
            <a:r>
              <a:rPr lang="th-TH" b="1" dirty="0">
                <a:solidFill>
                  <a:schemeClr val="bg1"/>
                </a:solidFill>
                <a:latin typeface="Aharoni" panose="02010803020104030203" pitchFamily="2" charset="-79"/>
              </a:rPr>
              <a:t> หลักในการวิเคราะห์หน่วยคำ</a:t>
            </a:r>
            <a:r>
              <a:rPr lang="th-TH" sz="2800" b="1" dirty="0">
                <a:solidFill>
                  <a:schemeClr val="bg1"/>
                </a:solidFill>
                <a:latin typeface="Aharoni" panose="02010803020104030203" pitchFamily="2" charset="-79"/>
              </a:rPr>
              <a:t/>
            </a:r>
            <a:br>
              <a:rPr lang="th-TH" sz="2800" b="1" dirty="0">
                <a:solidFill>
                  <a:schemeClr val="bg1"/>
                </a:solidFill>
                <a:latin typeface="Aharoni" panose="02010803020104030203" pitchFamily="2" charset="-79"/>
              </a:rPr>
            </a:br>
            <a:r>
              <a:rPr lang="th-TH" sz="2800" b="1" dirty="0">
                <a:solidFill>
                  <a:schemeClr val="bg1"/>
                </a:solidFill>
                <a:latin typeface="Aharoni" panose="02010803020104030203" pitchFamily="2" charset="-79"/>
              </a:rPr>
              <a:t>		สมทรง บุรุษ</a:t>
            </a:r>
            <a:r>
              <a:rPr lang="th-TH" sz="2800" b="1" dirty="0" err="1">
                <a:solidFill>
                  <a:schemeClr val="bg1"/>
                </a:solidFill>
                <a:latin typeface="Aharoni" panose="02010803020104030203" pitchFamily="2" charset="-79"/>
              </a:rPr>
              <a:t>พัฒน์</a:t>
            </a:r>
            <a:r>
              <a:rPr lang="th-TH" sz="2800" b="1" dirty="0">
                <a:solidFill>
                  <a:schemeClr val="bg1"/>
                </a:solidFill>
                <a:latin typeface="Aharoni" panose="02010803020104030203" pitchFamily="2" charset="-79"/>
              </a:rPr>
              <a:t> </a:t>
            </a:r>
            <a:r>
              <a:rPr lang="th-TH" sz="2800" b="1" dirty="0" smtClean="0">
                <a:solidFill>
                  <a:schemeClr val="bg1"/>
                </a:solidFill>
                <a:latin typeface="Aharoni" panose="02010803020104030203" pitchFamily="2" charset="-79"/>
              </a:rPr>
              <a:t>(2536 </a:t>
            </a:r>
            <a:r>
              <a:rPr lang="th-TH" sz="2800" b="1" dirty="0">
                <a:solidFill>
                  <a:schemeClr val="bg1"/>
                </a:solidFill>
                <a:latin typeface="Aharoni" panose="02010803020104030203" pitchFamily="2" charset="-79"/>
              </a:rPr>
              <a:t>: 15 – 17) ได้กล่าวถึงหลักในการวิเคราะห์หน่วยคำดังนี้</a:t>
            </a:r>
            <a:br>
              <a:rPr lang="th-TH" sz="2800" b="1" dirty="0">
                <a:solidFill>
                  <a:schemeClr val="bg1"/>
                </a:solidFill>
                <a:latin typeface="Aharoni" panose="02010803020104030203" pitchFamily="2" charset="-79"/>
              </a:rPr>
            </a:br>
            <a:r>
              <a:rPr lang="th-TH" sz="2800" b="1" dirty="0">
                <a:solidFill>
                  <a:schemeClr val="bg1"/>
                </a:solidFill>
                <a:latin typeface="Aharoni" panose="02010803020104030203" pitchFamily="2" charset="-79"/>
              </a:rPr>
              <a:t>		เนื่องจากหน่วยคำประกอบกันขึ้นเป็นคำ เราจึงต้องนำคำมาวิเคราะห์เพื่อดูหน้าที่ ชนิด และความหมายของหน่วยคำ ซึ่งประกอบกันเป็นคำนั้น ๆ อย่างไรก็ดี เราจะต้องไม่ลืมว่า คำอาจประกอบขึ้นมาจากหน่วยคำเพียงหน่วยคำเดียวก็ได้</a:t>
            </a:r>
            <a:br>
              <a:rPr lang="th-TH" sz="2800" b="1" dirty="0">
                <a:solidFill>
                  <a:schemeClr val="bg1"/>
                </a:solidFill>
                <a:latin typeface="Aharoni" panose="02010803020104030203" pitchFamily="2" charset="-79"/>
              </a:rPr>
            </a:br>
            <a:r>
              <a:rPr lang="th-TH" sz="2800" b="1" dirty="0">
                <a:solidFill>
                  <a:schemeClr val="bg1"/>
                </a:solidFill>
                <a:latin typeface="Aharoni" panose="02010803020104030203" pitchFamily="2" charset="-79"/>
              </a:rPr>
              <a:t>		หลักสำคัญในการวิเคราะห์หน่วยคำ มี 2 ประการคือ การแทนที่ </a:t>
            </a:r>
            <a:r>
              <a:rPr lang="en-US" sz="1600" b="1" dirty="0" smtClean="0">
                <a:solidFill>
                  <a:schemeClr val="bg1"/>
                </a:solidFill>
                <a:latin typeface="Aharoni" panose="02010803020104030203" pitchFamily="2" charset="-79"/>
                <a:cs typeface="Aharoni" panose="02010803020104030203" pitchFamily="2" charset="-79"/>
              </a:rPr>
              <a:t>(substitution</a:t>
            </a:r>
            <a:r>
              <a:rPr lang="en-US" sz="1600" b="1" dirty="0">
                <a:solidFill>
                  <a:schemeClr val="bg1"/>
                </a:solidFill>
                <a:latin typeface="Aharoni" panose="02010803020104030203" pitchFamily="2" charset="-79"/>
                <a:cs typeface="Aharoni" panose="02010803020104030203" pitchFamily="2" charset="-79"/>
              </a:rPr>
              <a:t>) </a:t>
            </a:r>
            <a:r>
              <a:rPr lang="th-TH" sz="2800" b="1" dirty="0">
                <a:solidFill>
                  <a:schemeClr val="bg1"/>
                </a:solidFill>
                <a:latin typeface="Aharoni" panose="02010803020104030203" pitchFamily="2" charset="-79"/>
              </a:rPr>
              <a:t>และการเปรียบเทียบการปรากฏซ้ำ </a:t>
            </a:r>
            <a:r>
              <a:rPr lang="en-US" sz="1600" b="1" dirty="0" smtClean="0">
                <a:solidFill>
                  <a:schemeClr val="bg1"/>
                </a:solidFill>
                <a:latin typeface="Aharoni" panose="02010803020104030203" pitchFamily="2" charset="-79"/>
                <a:cs typeface="Aharoni" panose="02010803020104030203" pitchFamily="2" charset="-79"/>
              </a:rPr>
              <a:t>(comparing </a:t>
            </a:r>
            <a:r>
              <a:rPr lang="en-US" sz="1600" b="1" dirty="0">
                <a:solidFill>
                  <a:schemeClr val="bg1"/>
                </a:solidFill>
                <a:latin typeface="Aharoni" panose="02010803020104030203" pitchFamily="2" charset="-79"/>
                <a:cs typeface="Aharoni" panose="02010803020104030203" pitchFamily="2" charset="-79"/>
              </a:rPr>
              <a:t>recurring partials)</a:t>
            </a:r>
            <a:r>
              <a:rPr lang="en-US" sz="2800" b="1" dirty="0">
                <a:solidFill>
                  <a:schemeClr val="bg1"/>
                </a:solidFill>
                <a:latin typeface="Aharoni" panose="02010803020104030203" pitchFamily="2" charset="-79"/>
                <a:cs typeface="Aharoni" panose="02010803020104030203" pitchFamily="2" charset="-79"/>
              </a:rPr>
              <a:t/>
            </a:r>
            <a:br>
              <a:rPr lang="en-US" sz="2800" b="1" dirty="0">
                <a:solidFill>
                  <a:schemeClr val="bg1"/>
                </a:solidFill>
                <a:latin typeface="Aharoni" panose="02010803020104030203" pitchFamily="2" charset="-79"/>
                <a:cs typeface="Aharoni" panose="02010803020104030203" pitchFamily="2" charset="-79"/>
              </a:rPr>
            </a:br>
            <a:r>
              <a:rPr lang="en-US" sz="2800" b="1" dirty="0">
                <a:solidFill>
                  <a:schemeClr val="bg1"/>
                </a:solidFill>
                <a:latin typeface="Aharoni" panose="02010803020104030203" pitchFamily="2" charset="-79"/>
                <a:cs typeface="Aharoni" panose="02010803020104030203" pitchFamily="2" charset="-79"/>
              </a:rPr>
              <a:t>		</a:t>
            </a:r>
            <a:r>
              <a:rPr lang="th-TH" sz="2800" b="1" dirty="0">
                <a:solidFill>
                  <a:schemeClr val="bg1"/>
                </a:solidFill>
                <a:latin typeface="Aharoni" panose="02010803020104030203" pitchFamily="2" charset="-79"/>
              </a:rPr>
              <a:t>เมื่อได้ข้อมูลซึ่งเป็นคำจำนวนหนึ่ง เราเริ่มการวิเคราะห์หน่วยคำด้วยการเปรียบเทียบส่วนประกอบของคำที่เหมือนกันและต่างกัน ส่วนประกอบที่เหมือนกันจะปรากฏซ้ำในคำหลาย ๆ คำ เราเรียกส่วนที่เหมือนกันนี้ว่า กรอบ </a:t>
            </a:r>
            <a:r>
              <a:rPr lang="en-US" sz="1600" b="1" dirty="0" smtClean="0">
                <a:solidFill>
                  <a:schemeClr val="bg1"/>
                </a:solidFill>
                <a:latin typeface="Aharoni" panose="02010803020104030203" pitchFamily="2" charset="-79"/>
                <a:cs typeface="Aharoni" panose="02010803020104030203" pitchFamily="2" charset="-79"/>
              </a:rPr>
              <a:t>(Frame</a:t>
            </a:r>
            <a:r>
              <a:rPr lang="en-US" sz="1600" b="1" dirty="0">
                <a:solidFill>
                  <a:schemeClr val="bg1"/>
                </a:solidFill>
                <a:latin typeface="Aharoni" panose="02010803020104030203" pitchFamily="2" charset="-79"/>
                <a:cs typeface="Aharoni" panose="02010803020104030203" pitchFamily="2" charset="-79"/>
              </a:rPr>
              <a:t>)</a:t>
            </a:r>
          </a:p>
        </p:txBody>
      </p:sp>
    </p:spTree>
    <p:extLst>
      <p:ext uri="{BB962C8B-B14F-4D97-AF65-F5344CB8AC3E}">
        <p14:creationId xmlns:p14="http://schemas.microsoft.com/office/powerpoint/2010/main" val="277282778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371475" y="247651"/>
            <a:ext cx="8837612" cy="5565774"/>
          </a:xfrm>
        </p:spPr>
        <p:txBody>
          <a:bodyPr>
            <a:normAutofit fontScale="90000"/>
          </a:bodyPr>
          <a:lstStyle/>
          <a:p>
            <a:pPr indent="360000"/>
            <a:r>
              <a:rPr lang="th-TH" sz="4000" b="1" dirty="0">
                <a:solidFill>
                  <a:schemeClr val="bg1"/>
                </a:solidFill>
                <a:latin typeface="Aharoni" panose="02010803020104030203" pitchFamily="2" charset="-79"/>
              </a:rPr>
              <a:t>ส่วนประกอบอีกส่วนจะมีลักษณะต่างกัน ซึ่งเรียกว่า การเปรียบต่าง </a:t>
            </a:r>
            <a:r>
              <a:rPr lang="en-US" sz="2000" b="1" dirty="0" smtClean="0">
                <a:solidFill>
                  <a:schemeClr val="bg1"/>
                </a:solidFill>
                <a:latin typeface="Aharoni" panose="02010803020104030203" pitchFamily="2" charset="-79"/>
                <a:cs typeface="Aharoni" panose="02010803020104030203" pitchFamily="2" charset="-79"/>
              </a:rPr>
              <a:t>(contrast</a:t>
            </a:r>
            <a:r>
              <a:rPr lang="en-US" sz="2000" b="1" dirty="0">
                <a:solidFill>
                  <a:schemeClr val="bg1"/>
                </a:solidFill>
                <a:latin typeface="Aharoni" panose="02010803020104030203" pitchFamily="2" charset="-79"/>
                <a:cs typeface="Aharoni" panose="02010803020104030203" pitchFamily="2" charset="-79"/>
              </a:rPr>
              <a:t>) </a:t>
            </a:r>
            <a:r>
              <a:rPr lang="th-TH" sz="4000" b="1" dirty="0">
                <a:solidFill>
                  <a:schemeClr val="bg1"/>
                </a:solidFill>
                <a:latin typeface="Aharoni" panose="02010803020104030203" pitchFamily="2" charset="-79"/>
              </a:rPr>
              <a:t>และจะมาแทนที่กัน ในขณะที่กรอบของคำจะคงที่ ดังในตัวอย่างภาษาอังกฤษ ต่อไปนี้</a:t>
            </a:r>
            <a:br>
              <a:rPr lang="th-TH" sz="4000" b="1" dirty="0">
                <a:solidFill>
                  <a:schemeClr val="bg1"/>
                </a:solidFill>
                <a:latin typeface="Aharoni" panose="02010803020104030203" pitchFamily="2" charset="-79"/>
              </a:rPr>
            </a:br>
            <a:r>
              <a:rPr lang="th-TH" sz="4000" b="1" dirty="0">
                <a:solidFill>
                  <a:schemeClr val="bg1"/>
                </a:solidFill>
                <a:latin typeface="Aharoni" panose="02010803020104030203" pitchFamily="2" charset="-79"/>
              </a:rPr>
              <a:t>			   กรอบคำ	การเปรียบต่าง</a:t>
            </a:r>
            <a:br>
              <a:rPr lang="th-TH" sz="4000" b="1" dirty="0">
                <a:solidFill>
                  <a:schemeClr val="bg1"/>
                </a:solidFill>
                <a:latin typeface="Aharoni" panose="02010803020104030203" pitchFamily="2" charset="-79"/>
              </a:rPr>
            </a:br>
            <a:r>
              <a:rPr lang="th-TH" sz="4000" b="1" dirty="0">
                <a:solidFill>
                  <a:schemeClr val="bg1"/>
                </a:solidFill>
                <a:latin typeface="Aharoni" panose="02010803020104030203" pitchFamily="2" charset="-79"/>
              </a:rPr>
              <a:t>		   (ส่วนที่ปรากฏซ้ำ)	(ส่วนที่แทนที่)</a:t>
            </a:r>
            <a:br>
              <a:rPr lang="th-TH" sz="4000" b="1" dirty="0">
                <a:solidFill>
                  <a:schemeClr val="bg1"/>
                </a:solidFill>
                <a:latin typeface="Aharoni" panose="02010803020104030203" pitchFamily="2" charset="-79"/>
              </a:rPr>
            </a:br>
            <a:r>
              <a:rPr lang="en-US" sz="4000" b="1" dirty="0" smtClean="0">
                <a:solidFill>
                  <a:schemeClr val="bg1"/>
                </a:solidFill>
                <a:latin typeface="Aharoni" panose="02010803020104030203" pitchFamily="2" charset="-79"/>
              </a:rPr>
              <a:t>			</a:t>
            </a:r>
            <a:r>
              <a:rPr lang="en-US" sz="2000" b="1" dirty="0" smtClean="0">
                <a:solidFill>
                  <a:schemeClr val="bg1"/>
                </a:solidFill>
                <a:latin typeface="Aharoni" panose="02010803020104030203" pitchFamily="2" charset="-79"/>
                <a:cs typeface="Aharoni" panose="02010803020104030203" pitchFamily="2" charset="-79"/>
              </a:rPr>
              <a:t>un-</a:t>
            </a:r>
            <a:r>
              <a:rPr lang="en-US" sz="2000" b="1" dirty="0">
                <a:solidFill>
                  <a:schemeClr val="bg1"/>
                </a:solidFill>
                <a:latin typeface="Aharoni" panose="02010803020104030203" pitchFamily="2" charset="-79"/>
                <a:cs typeface="Aharoni" panose="02010803020104030203" pitchFamily="2" charset="-79"/>
              </a:rPr>
              <a:t>	true</a:t>
            </a:r>
            <a:r>
              <a:rPr lang="en-US" sz="4000" b="1" dirty="0">
                <a:solidFill>
                  <a:schemeClr val="bg1"/>
                </a:solidFill>
                <a:latin typeface="Aharoni" panose="02010803020104030203" pitchFamily="2" charset="-79"/>
                <a:cs typeface="Aharoni" panose="02010803020104030203" pitchFamily="2" charset="-79"/>
              </a:rPr>
              <a:t/>
            </a:r>
            <a:br>
              <a:rPr lang="en-US" sz="4000" b="1" dirty="0">
                <a:solidFill>
                  <a:schemeClr val="bg1"/>
                </a:solidFill>
                <a:latin typeface="Aharoni" panose="02010803020104030203" pitchFamily="2" charset="-79"/>
                <a:cs typeface="Aharoni" panose="02010803020104030203" pitchFamily="2" charset="-79"/>
              </a:rPr>
            </a:br>
            <a:r>
              <a:rPr lang="en-US" sz="4000" b="1" dirty="0" smtClean="0">
                <a:solidFill>
                  <a:schemeClr val="bg1"/>
                </a:solidFill>
                <a:latin typeface="Aharoni" panose="02010803020104030203" pitchFamily="2" charset="-79"/>
                <a:cs typeface="Aharoni" panose="02010803020104030203" pitchFamily="2" charset="-79"/>
              </a:rPr>
              <a:t>			</a:t>
            </a:r>
            <a:r>
              <a:rPr lang="en-US" sz="2000" b="1" dirty="0" smtClean="0">
                <a:solidFill>
                  <a:schemeClr val="bg1"/>
                </a:solidFill>
                <a:latin typeface="Aharoni" panose="02010803020104030203" pitchFamily="2" charset="-79"/>
                <a:cs typeface="Aharoni" panose="02010803020104030203" pitchFamily="2" charset="-79"/>
              </a:rPr>
              <a:t>un-</a:t>
            </a:r>
            <a:r>
              <a:rPr lang="en-US" sz="2000" b="1" dirty="0">
                <a:solidFill>
                  <a:schemeClr val="bg1"/>
                </a:solidFill>
                <a:latin typeface="Aharoni" panose="02010803020104030203" pitchFamily="2" charset="-79"/>
                <a:cs typeface="Aharoni" panose="02010803020104030203" pitchFamily="2" charset="-79"/>
              </a:rPr>
              <a:t>	happy</a:t>
            </a:r>
            <a:r>
              <a:rPr lang="en-US" sz="4000" b="1" dirty="0">
                <a:solidFill>
                  <a:schemeClr val="bg1"/>
                </a:solidFill>
                <a:latin typeface="Aharoni" panose="02010803020104030203" pitchFamily="2" charset="-79"/>
                <a:cs typeface="Aharoni" panose="02010803020104030203" pitchFamily="2" charset="-79"/>
              </a:rPr>
              <a:t/>
            </a:r>
            <a:br>
              <a:rPr lang="en-US" sz="4000" b="1" dirty="0">
                <a:solidFill>
                  <a:schemeClr val="bg1"/>
                </a:solidFill>
                <a:latin typeface="Aharoni" panose="02010803020104030203" pitchFamily="2" charset="-79"/>
                <a:cs typeface="Aharoni" panose="02010803020104030203" pitchFamily="2" charset="-79"/>
              </a:rPr>
            </a:br>
            <a:r>
              <a:rPr lang="en-US" sz="4000" b="1" dirty="0" smtClean="0">
                <a:solidFill>
                  <a:schemeClr val="bg1"/>
                </a:solidFill>
                <a:latin typeface="Aharoni" panose="02010803020104030203" pitchFamily="2" charset="-79"/>
                <a:cs typeface="Aharoni" panose="02010803020104030203" pitchFamily="2" charset="-79"/>
              </a:rPr>
              <a:t>			</a:t>
            </a:r>
            <a:r>
              <a:rPr lang="en-US" sz="2000" b="1" dirty="0" smtClean="0">
                <a:solidFill>
                  <a:schemeClr val="bg1"/>
                </a:solidFill>
                <a:latin typeface="Aharoni" panose="02010803020104030203" pitchFamily="2" charset="-79"/>
                <a:cs typeface="Aharoni" panose="02010803020104030203" pitchFamily="2" charset="-79"/>
              </a:rPr>
              <a:t>un-</a:t>
            </a:r>
            <a:r>
              <a:rPr lang="en-US" sz="2000" b="1" dirty="0">
                <a:solidFill>
                  <a:schemeClr val="bg1"/>
                </a:solidFill>
                <a:latin typeface="Aharoni" panose="02010803020104030203" pitchFamily="2" charset="-79"/>
                <a:cs typeface="Aharoni" panose="02010803020104030203" pitchFamily="2" charset="-79"/>
              </a:rPr>
              <a:t>	kind</a:t>
            </a:r>
            <a:br>
              <a:rPr lang="en-US" sz="2000" b="1" dirty="0">
                <a:solidFill>
                  <a:schemeClr val="bg1"/>
                </a:solidFill>
                <a:latin typeface="Aharoni" panose="02010803020104030203" pitchFamily="2" charset="-79"/>
                <a:cs typeface="Aharoni" panose="02010803020104030203" pitchFamily="2" charset="-79"/>
              </a:rPr>
            </a:br>
            <a:r>
              <a:rPr lang="en-US" sz="2000" b="1" dirty="0" smtClean="0">
                <a:solidFill>
                  <a:schemeClr val="bg1"/>
                </a:solidFill>
                <a:latin typeface="Aharoni" panose="02010803020104030203" pitchFamily="2" charset="-79"/>
                <a:cs typeface="Aharoni" panose="02010803020104030203" pitchFamily="2" charset="-79"/>
              </a:rPr>
              <a:t>			un-</a:t>
            </a:r>
            <a:r>
              <a:rPr lang="en-US" sz="2000" b="1" dirty="0">
                <a:solidFill>
                  <a:schemeClr val="bg1"/>
                </a:solidFill>
                <a:latin typeface="Aharoni" panose="02010803020104030203" pitchFamily="2" charset="-79"/>
                <a:cs typeface="Aharoni" panose="02010803020104030203" pitchFamily="2" charset="-79"/>
              </a:rPr>
              <a:t>	holy</a:t>
            </a:r>
            <a:r>
              <a:rPr lang="en-US" sz="4000" b="1" dirty="0">
                <a:solidFill>
                  <a:schemeClr val="bg1"/>
                </a:solidFill>
                <a:latin typeface="Aharoni" panose="02010803020104030203" pitchFamily="2" charset="-79"/>
                <a:cs typeface="Aharoni" panose="02010803020104030203" pitchFamily="2" charset="-79"/>
              </a:rPr>
              <a:t/>
            </a:r>
            <a:br>
              <a:rPr lang="en-US" sz="4000" b="1" dirty="0">
                <a:solidFill>
                  <a:schemeClr val="bg1"/>
                </a:solidFill>
                <a:latin typeface="Aharoni" panose="02010803020104030203" pitchFamily="2" charset="-79"/>
                <a:cs typeface="Aharoni" panose="02010803020104030203" pitchFamily="2" charset="-79"/>
              </a:rPr>
            </a:br>
            <a:endParaRPr lang="th-TH" sz="4000" b="1" dirty="0">
              <a:solidFill>
                <a:schemeClr val="bg1"/>
              </a:solidFill>
              <a:latin typeface="Aharoni" panose="02010803020104030203" pitchFamily="2" charset="-79"/>
            </a:endParaRPr>
          </a:p>
        </p:txBody>
      </p:sp>
    </p:spTree>
    <p:extLst>
      <p:ext uri="{BB962C8B-B14F-4D97-AF65-F5344CB8AC3E}">
        <p14:creationId xmlns:p14="http://schemas.microsoft.com/office/powerpoint/2010/main" val="89808603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781050" y="304801"/>
            <a:ext cx="8475662" cy="5241924"/>
          </a:xfrm>
        </p:spPr>
        <p:txBody>
          <a:bodyPr>
            <a:normAutofit/>
          </a:bodyPr>
          <a:lstStyle/>
          <a:p>
            <a:r>
              <a:rPr lang="th-TH" sz="4000" b="1" dirty="0">
                <a:solidFill>
                  <a:schemeClr val="bg1"/>
                </a:solidFill>
              </a:rPr>
              <a:t>	จากตัวอย่างนี้เราได้วิเคราะห์คำว่า </a:t>
            </a:r>
            <a:r>
              <a:rPr lang="en-US" sz="2400" b="1" dirty="0">
                <a:solidFill>
                  <a:schemeClr val="bg1"/>
                </a:solidFill>
              </a:rPr>
              <a:t>untrue,  unhappy,  unkind</a:t>
            </a:r>
            <a:r>
              <a:rPr lang="en-US" sz="4000" b="1" dirty="0">
                <a:solidFill>
                  <a:schemeClr val="bg1"/>
                </a:solidFill>
              </a:rPr>
              <a:t> </a:t>
            </a:r>
            <a:r>
              <a:rPr lang="th-TH" sz="4000" b="1" dirty="0">
                <a:solidFill>
                  <a:schemeClr val="bg1"/>
                </a:solidFill>
              </a:rPr>
              <a:t>และ </a:t>
            </a:r>
            <a:r>
              <a:rPr lang="en-US" sz="2400" b="1" dirty="0">
                <a:solidFill>
                  <a:schemeClr val="bg1"/>
                </a:solidFill>
              </a:rPr>
              <a:t>unholy</a:t>
            </a:r>
            <a:r>
              <a:rPr lang="en-US" sz="4000" b="1" dirty="0">
                <a:solidFill>
                  <a:schemeClr val="bg1"/>
                </a:solidFill>
              </a:rPr>
              <a:t> </a:t>
            </a:r>
            <a:r>
              <a:rPr lang="th-TH" sz="4000" b="1" dirty="0">
                <a:solidFill>
                  <a:schemeClr val="bg1"/>
                </a:solidFill>
              </a:rPr>
              <a:t>ด้วยหลักเกณฑ์ 2 ประการข้างต้น และปรากฏผลว่า คำเหล่านี้ประกอบไปด้วย หน่วยคำ 2 หน่วย หน่วยคำแรกเป็นส่วนประกอบที่เหมือนกัน และปรากฏซ้ำในทุกคำ ได้แก่ หน่วยคำ </a:t>
            </a:r>
            <a:r>
              <a:rPr lang="en-US" sz="2400" b="1" dirty="0">
                <a:solidFill>
                  <a:schemeClr val="bg1"/>
                </a:solidFill>
              </a:rPr>
              <a:t>un-</a:t>
            </a:r>
            <a:r>
              <a:rPr lang="en-US" sz="4000" b="1" dirty="0">
                <a:solidFill>
                  <a:schemeClr val="bg1"/>
                </a:solidFill>
              </a:rPr>
              <a:t> </a:t>
            </a:r>
            <a:r>
              <a:rPr lang="th-TH" sz="4000" b="1" dirty="0">
                <a:solidFill>
                  <a:schemeClr val="bg1"/>
                </a:solidFill>
              </a:rPr>
              <a:t>หน่วยคำที่ 2 จะเปรียบต่างกันใน</a:t>
            </a:r>
            <a:r>
              <a:rPr lang="th-TH" sz="4000" b="1" dirty="0" smtClean="0">
                <a:solidFill>
                  <a:schemeClr val="bg1"/>
                </a:solidFill>
              </a:rPr>
              <a:t>ทุกคำ </a:t>
            </a:r>
            <a:r>
              <a:rPr lang="th-TH" sz="4000" b="1" dirty="0">
                <a:solidFill>
                  <a:schemeClr val="bg1"/>
                </a:solidFill>
              </a:rPr>
              <a:t>และปรากฏแทนที่กัน ได้แก่ หน่วยคำ </a:t>
            </a:r>
            <a:r>
              <a:rPr lang="en-US" sz="2400" b="1" dirty="0">
                <a:solidFill>
                  <a:schemeClr val="bg1"/>
                </a:solidFill>
              </a:rPr>
              <a:t>true,  happy,  kind</a:t>
            </a:r>
            <a:r>
              <a:rPr lang="en-US" sz="4000" b="1" dirty="0">
                <a:solidFill>
                  <a:schemeClr val="bg1"/>
                </a:solidFill>
              </a:rPr>
              <a:t>  </a:t>
            </a:r>
            <a:r>
              <a:rPr lang="th-TH" sz="4000" b="1" dirty="0">
                <a:solidFill>
                  <a:schemeClr val="bg1"/>
                </a:solidFill>
              </a:rPr>
              <a:t>และ </a:t>
            </a:r>
            <a:r>
              <a:rPr lang="en-US" sz="2400" b="1" dirty="0">
                <a:solidFill>
                  <a:schemeClr val="bg1"/>
                </a:solidFill>
              </a:rPr>
              <a:t>holy</a:t>
            </a:r>
            <a:r>
              <a:rPr lang="en-US" sz="4000" b="1" dirty="0">
                <a:solidFill>
                  <a:schemeClr val="bg1"/>
                </a:solidFill>
              </a:rPr>
              <a:t> </a:t>
            </a:r>
            <a:r>
              <a:rPr lang="th-TH" sz="4000" b="1" dirty="0">
                <a:solidFill>
                  <a:schemeClr val="bg1"/>
                </a:solidFill>
                <a:latin typeface="Aharoni" panose="02010803020104030203" pitchFamily="2" charset="-79"/>
              </a:rPr>
              <a:t>ห</a:t>
            </a:r>
            <a:r>
              <a:rPr lang="th-TH" sz="4000" b="1" dirty="0">
                <a:solidFill>
                  <a:schemeClr val="bg1"/>
                </a:solidFill>
              </a:rPr>
              <a:t>น่วยคำเหล่านี้สามารถปรากฏอิสระตามลำพังได้ จึงมีฐานะเป็นคำได้ด้วย</a:t>
            </a:r>
          </a:p>
        </p:txBody>
      </p:sp>
    </p:spTree>
    <p:extLst>
      <p:ext uri="{BB962C8B-B14F-4D97-AF65-F5344CB8AC3E}">
        <p14:creationId xmlns:p14="http://schemas.microsoft.com/office/powerpoint/2010/main" val="235482107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171450" y="352426"/>
            <a:ext cx="10144125" cy="5448299"/>
          </a:xfrm>
        </p:spPr>
        <p:txBody>
          <a:bodyPr>
            <a:normAutofit/>
          </a:bodyPr>
          <a:lstStyle/>
          <a:p>
            <a:r>
              <a:rPr lang="th-TH" sz="4400" b="1" dirty="0" smtClean="0">
                <a:solidFill>
                  <a:schemeClr val="bg1"/>
                </a:solidFill>
                <a:latin typeface="Aharoni" panose="02010803020104030203" pitchFamily="2" charset="-79"/>
              </a:rPr>
              <a:t>		</a:t>
            </a:r>
            <a:r>
              <a:rPr lang="th-TH" sz="3200" b="1" dirty="0" smtClean="0">
                <a:solidFill>
                  <a:schemeClr val="bg1"/>
                </a:solidFill>
                <a:latin typeface="Aharoni" panose="02010803020104030203" pitchFamily="2" charset="-79"/>
              </a:rPr>
              <a:t>การ</a:t>
            </a:r>
            <a:r>
              <a:rPr lang="th-TH" sz="3200" b="1" dirty="0">
                <a:solidFill>
                  <a:schemeClr val="bg1"/>
                </a:solidFill>
                <a:latin typeface="Aharoni" panose="02010803020104030203" pitchFamily="2" charset="-79"/>
              </a:rPr>
              <a:t>เปรียบต่างกันของหน่วยคำที่แทนที่กัน อาจจะมีการเปรียบต่างกับศูนย์ คือ ความว่างเปล่า ไม่มีอะไรเลยก็ได้ </a:t>
            </a:r>
            <a:r>
              <a:rPr lang="th-TH" sz="3200" b="1" dirty="0" smtClean="0">
                <a:solidFill>
                  <a:schemeClr val="bg1"/>
                </a:solidFill>
                <a:latin typeface="Aharoni" panose="02010803020104030203" pitchFamily="2" charset="-79"/>
              </a:rPr>
              <a:t>เช่น</a:t>
            </a:r>
            <a:r>
              <a:rPr lang="th-TH" sz="3200" b="1" dirty="0">
                <a:solidFill>
                  <a:schemeClr val="bg1"/>
                </a:solidFill>
                <a:latin typeface="Aharoni" panose="02010803020104030203" pitchFamily="2" charset="-79"/>
              </a:rPr>
              <a:t/>
            </a:r>
            <a:br>
              <a:rPr lang="th-TH" sz="3200" b="1" dirty="0">
                <a:solidFill>
                  <a:schemeClr val="bg1"/>
                </a:solidFill>
                <a:latin typeface="Aharoni" panose="02010803020104030203" pitchFamily="2" charset="-79"/>
              </a:rPr>
            </a:br>
            <a:r>
              <a:rPr lang="th-TH" sz="3200" b="1" dirty="0">
                <a:solidFill>
                  <a:schemeClr val="bg1"/>
                </a:solidFill>
                <a:latin typeface="Aharoni" panose="02010803020104030203" pitchFamily="2" charset="-79"/>
              </a:rPr>
              <a:t>			  กรอบคำ	การเปรียบต่าง</a:t>
            </a:r>
            <a:br>
              <a:rPr lang="th-TH" sz="3200" b="1" dirty="0">
                <a:solidFill>
                  <a:schemeClr val="bg1"/>
                </a:solidFill>
                <a:latin typeface="Aharoni" panose="02010803020104030203" pitchFamily="2" charset="-79"/>
              </a:rPr>
            </a:br>
            <a:r>
              <a:rPr lang="th-TH" sz="3200" b="1" dirty="0">
                <a:solidFill>
                  <a:schemeClr val="bg1"/>
                </a:solidFill>
                <a:latin typeface="Aharoni" panose="02010803020104030203" pitchFamily="2" charset="-79"/>
              </a:rPr>
              <a:t>		   (ส่วนที่ปรากฏซ้ำ)	(ส่วนที่แทนที่)</a:t>
            </a:r>
            <a:br>
              <a:rPr lang="th-TH" sz="3200" b="1" dirty="0">
                <a:solidFill>
                  <a:schemeClr val="bg1"/>
                </a:solidFill>
                <a:latin typeface="Aharoni" panose="02010803020104030203" pitchFamily="2" charset="-79"/>
              </a:rPr>
            </a:br>
            <a:r>
              <a:rPr lang="en-US" sz="3200" b="1" dirty="0" smtClean="0">
                <a:solidFill>
                  <a:schemeClr val="bg1"/>
                </a:solidFill>
                <a:latin typeface="Aharoni" panose="02010803020104030203" pitchFamily="2" charset="-79"/>
              </a:rPr>
              <a:t>				</a:t>
            </a:r>
            <a:r>
              <a:rPr lang="en-US" sz="2400" b="1" dirty="0" smtClean="0">
                <a:solidFill>
                  <a:schemeClr val="bg1"/>
                </a:solidFill>
                <a:latin typeface="Aharoni" panose="02010803020104030203" pitchFamily="2" charset="-79"/>
                <a:cs typeface="Aharoni" panose="02010803020104030203" pitchFamily="2" charset="-79"/>
              </a:rPr>
              <a:t>cat	</a:t>
            </a:r>
            <a:r>
              <a:rPr lang="en-US" sz="2400" b="1" dirty="0">
                <a:solidFill>
                  <a:schemeClr val="bg1"/>
                </a:solidFill>
                <a:latin typeface="Aharoni" panose="02010803020104030203" pitchFamily="2" charset="-79"/>
                <a:cs typeface="Aharoni" panose="02010803020104030203" pitchFamily="2" charset="-79"/>
              </a:rPr>
              <a:t>	-s</a:t>
            </a:r>
            <a:r>
              <a:rPr lang="en-US" sz="3200" b="1" dirty="0">
                <a:solidFill>
                  <a:schemeClr val="bg1"/>
                </a:solidFill>
                <a:latin typeface="Aharoni" panose="02010803020104030203" pitchFamily="2" charset="-79"/>
                <a:cs typeface="Aharoni" panose="02010803020104030203" pitchFamily="2" charset="-79"/>
              </a:rPr>
              <a:t/>
            </a:r>
            <a:br>
              <a:rPr lang="en-US" sz="3200" b="1" dirty="0">
                <a:solidFill>
                  <a:schemeClr val="bg1"/>
                </a:solidFill>
                <a:latin typeface="Aharoni" panose="02010803020104030203" pitchFamily="2" charset="-79"/>
                <a:cs typeface="Aharoni" panose="02010803020104030203" pitchFamily="2" charset="-79"/>
              </a:rPr>
            </a:br>
            <a:r>
              <a:rPr lang="en-US" sz="3200" b="1" dirty="0" smtClean="0">
                <a:solidFill>
                  <a:schemeClr val="bg1"/>
                </a:solidFill>
                <a:latin typeface="Aharoni" panose="02010803020104030203" pitchFamily="2" charset="-79"/>
                <a:cs typeface="Aharoni" panose="02010803020104030203" pitchFamily="2" charset="-79"/>
              </a:rPr>
              <a:t>				</a:t>
            </a:r>
            <a:r>
              <a:rPr lang="en-US" sz="2400" b="1" dirty="0" smtClean="0">
                <a:solidFill>
                  <a:schemeClr val="bg1"/>
                </a:solidFill>
                <a:latin typeface="Aharoni" panose="02010803020104030203" pitchFamily="2" charset="-79"/>
                <a:cs typeface="Aharoni" panose="02010803020104030203" pitchFamily="2" charset="-79"/>
              </a:rPr>
              <a:t>cat</a:t>
            </a:r>
            <a:r>
              <a:rPr lang="en-US" sz="2400" b="1" dirty="0">
                <a:solidFill>
                  <a:schemeClr val="bg1"/>
                </a:solidFill>
                <a:latin typeface="Aharoni" panose="02010803020104030203" pitchFamily="2" charset="-79"/>
                <a:cs typeface="Aharoni" panose="02010803020104030203" pitchFamily="2" charset="-79"/>
              </a:rPr>
              <a:t>	</a:t>
            </a:r>
            <a:r>
              <a:rPr lang="en-US" sz="2400" b="1" dirty="0" smtClean="0">
                <a:solidFill>
                  <a:schemeClr val="bg1"/>
                </a:solidFill>
                <a:latin typeface="Aharoni" panose="02010803020104030203" pitchFamily="2" charset="-79"/>
                <a:cs typeface="Aharoni" panose="02010803020104030203" pitchFamily="2" charset="-79"/>
              </a:rPr>
              <a:t>	 #</a:t>
            </a:r>
            <a:r>
              <a:rPr lang="en-US" sz="3200" b="1" dirty="0">
                <a:solidFill>
                  <a:schemeClr val="bg1"/>
                </a:solidFill>
                <a:latin typeface="Aharoni" panose="02010803020104030203" pitchFamily="2" charset="-79"/>
                <a:cs typeface="Aharoni" panose="02010803020104030203" pitchFamily="2" charset="-79"/>
              </a:rPr>
              <a:t/>
            </a:r>
            <a:br>
              <a:rPr lang="en-US" sz="3200" b="1" dirty="0">
                <a:solidFill>
                  <a:schemeClr val="bg1"/>
                </a:solidFill>
                <a:latin typeface="Aharoni" panose="02010803020104030203" pitchFamily="2" charset="-79"/>
                <a:cs typeface="Aharoni" panose="02010803020104030203" pitchFamily="2" charset="-79"/>
              </a:rPr>
            </a:br>
            <a:r>
              <a:rPr lang="th-TH" sz="2000" b="1" dirty="0">
                <a:solidFill>
                  <a:schemeClr val="bg1"/>
                </a:solidFill>
                <a:latin typeface="Aharoni" panose="02010803020104030203" pitchFamily="2" charset="-79"/>
                <a:cs typeface="Aharoni" panose="02010803020104030203" pitchFamily="2" charset="-79"/>
              </a:rPr>
              <a:t>ข้อมูลชุดนี้ ประกอบด้วยคำ 2 คำ คือ </a:t>
            </a:r>
            <a:r>
              <a:rPr lang="en-US" sz="2000" b="1" dirty="0">
                <a:solidFill>
                  <a:schemeClr val="bg1"/>
                </a:solidFill>
                <a:latin typeface="Aharoni" panose="02010803020104030203" pitchFamily="2" charset="-79"/>
                <a:cs typeface="Aharoni" panose="02010803020104030203" pitchFamily="2" charset="-79"/>
              </a:rPr>
              <a:t>cats </a:t>
            </a:r>
            <a:r>
              <a:rPr lang="th-TH" sz="2000" b="1" dirty="0">
                <a:solidFill>
                  <a:schemeClr val="bg1"/>
                </a:solidFill>
                <a:latin typeface="Aharoni" panose="02010803020104030203" pitchFamily="2" charset="-79"/>
                <a:cs typeface="Aharoni" panose="02010803020104030203" pitchFamily="2" charset="-79"/>
              </a:rPr>
              <a:t>กับ </a:t>
            </a:r>
            <a:r>
              <a:rPr lang="en-US" sz="2000" b="1" dirty="0">
                <a:solidFill>
                  <a:schemeClr val="bg1"/>
                </a:solidFill>
                <a:latin typeface="Aharoni" panose="02010803020104030203" pitchFamily="2" charset="-79"/>
                <a:cs typeface="Aharoni" panose="02010803020104030203" pitchFamily="2" charset="-79"/>
              </a:rPr>
              <a:t>cat </a:t>
            </a:r>
            <a:r>
              <a:rPr lang="th-TH" sz="2000" b="1" dirty="0">
                <a:solidFill>
                  <a:schemeClr val="bg1"/>
                </a:solidFill>
                <a:latin typeface="Aharoni" panose="02010803020104030203" pitchFamily="2" charset="-79"/>
                <a:cs typeface="Aharoni" panose="02010803020104030203" pitchFamily="2" charset="-79"/>
              </a:rPr>
              <a:t>คำแรกประกอบขึ้นด้วย 2  หน่วยคำ คือ </a:t>
            </a:r>
            <a:r>
              <a:rPr lang="en-US" sz="2000" b="1" dirty="0">
                <a:solidFill>
                  <a:schemeClr val="bg1"/>
                </a:solidFill>
                <a:latin typeface="Aharoni" panose="02010803020104030203" pitchFamily="2" charset="-79"/>
                <a:cs typeface="Aharoni" panose="02010803020104030203" pitchFamily="2" charset="-79"/>
              </a:rPr>
              <a:t>cat </a:t>
            </a:r>
            <a:r>
              <a:rPr lang="th-TH" sz="2000" b="1" dirty="0">
                <a:solidFill>
                  <a:schemeClr val="bg1"/>
                </a:solidFill>
                <a:latin typeface="Aharoni" panose="02010803020104030203" pitchFamily="2" charset="-79"/>
                <a:cs typeface="Aharoni" panose="02010803020104030203" pitchFamily="2" charset="-79"/>
              </a:rPr>
              <a:t>ซึ่งแปลว่า “แมว” และ –</a:t>
            </a:r>
            <a:r>
              <a:rPr lang="en-US" sz="2000" b="1" dirty="0">
                <a:solidFill>
                  <a:schemeClr val="bg1"/>
                </a:solidFill>
                <a:latin typeface="Aharoni" panose="02010803020104030203" pitchFamily="2" charset="-79"/>
                <a:cs typeface="Aharoni" panose="02010803020104030203" pitchFamily="2" charset="-79"/>
              </a:rPr>
              <a:t>s </a:t>
            </a:r>
            <a:r>
              <a:rPr lang="th-TH" sz="2000" b="1" dirty="0">
                <a:solidFill>
                  <a:schemeClr val="bg1"/>
                </a:solidFill>
                <a:latin typeface="Aharoni" panose="02010803020104030203" pitchFamily="2" charset="-79"/>
                <a:cs typeface="Aharoni" panose="02010803020104030203" pitchFamily="2" charset="-79"/>
              </a:rPr>
              <a:t>ซึ่งเป็นปัจจัยแสดงพหูพจน์ คำที่สอง </a:t>
            </a:r>
            <a:r>
              <a:rPr lang="en-US" sz="2000" b="1" dirty="0">
                <a:solidFill>
                  <a:schemeClr val="bg1"/>
                </a:solidFill>
                <a:latin typeface="Aharoni" panose="02010803020104030203" pitchFamily="2" charset="-79"/>
                <a:cs typeface="Aharoni" panose="02010803020104030203" pitchFamily="2" charset="-79"/>
              </a:rPr>
              <a:t>cat </a:t>
            </a:r>
            <a:r>
              <a:rPr lang="th-TH" sz="2000" b="1" dirty="0">
                <a:solidFill>
                  <a:schemeClr val="bg1"/>
                </a:solidFill>
                <a:latin typeface="Aharoni" panose="02010803020104030203" pitchFamily="2" charset="-79"/>
                <a:cs typeface="Aharoni" panose="02010803020104030203" pitchFamily="2" charset="-79"/>
              </a:rPr>
              <a:t>ประกอบขึ้นด้วย หน่วยคำเดียวไม่มีปัจจัยที่แสดงเอกพจน์ ส่วนที่ปรากฏซ้ำของ 2 คำนี้ ได้แก่ </a:t>
            </a:r>
            <a:r>
              <a:rPr lang="en-US" sz="2000" b="1" dirty="0">
                <a:solidFill>
                  <a:schemeClr val="bg1"/>
                </a:solidFill>
                <a:latin typeface="Aharoni" panose="02010803020104030203" pitchFamily="2" charset="-79"/>
                <a:cs typeface="Aharoni" panose="02010803020104030203" pitchFamily="2" charset="-79"/>
              </a:rPr>
              <a:t>cat </a:t>
            </a:r>
            <a:r>
              <a:rPr lang="th-TH" sz="2000" b="1" dirty="0">
                <a:solidFill>
                  <a:schemeClr val="bg1"/>
                </a:solidFill>
                <a:latin typeface="Aharoni" panose="02010803020104030203" pitchFamily="2" charset="-79"/>
                <a:cs typeface="Aharoni" panose="02010803020104030203" pitchFamily="2" charset="-79"/>
              </a:rPr>
              <a:t>และส่วนที่เปรียบต่างกัน คือ ปัจจัย –</a:t>
            </a:r>
            <a:r>
              <a:rPr lang="en-US" sz="2000" b="1" dirty="0">
                <a:solidFill>
                  <a:schemeClr val="bg1"/>
                </a:solidFill>
                <a:latin typeface="Aharoni" panose="02010803020104030203" pitchFamily="2" charset="-79"/>
                <a:cs typeface="Aharoni" panose="02010803020104030203" pitchFamily="2" charset="-79"/>
              </a:rPr>
              <a:t>s </a:t>
            </a:r>
            <a:r>
              <a:rPr lang="th-TH" sz="2000" b="1" dirty="0">
                <a:solidFill>
                  <a:schemeClr val="bg1"/>
                </a:solidFill>
                <a:latin typeface="Aharoni" panose="02010803020104030203" pitchFamily="2" charset="-79"/>
                <a:cs typeface="Aharoni" panose="02010803020104030203" pitchFamily="2" charset="-79"/>
              </a:rPr>
              <a:t>และศูนย์ คือ ไม่มีอะไรเลยที่ปรากฏท้ายคำ </a:t>
            </a:r>
            <a:r>
              <a:rPr lang="en-US" sz="2000" b="1" dirty="0">
                <a:solidFill>
                  <a:schemeClr val="bg1"/>
                </a:solidFill>
                <a:latin typeface="Aharoni" panose="02010803020104030203" pitchFamily="2" charset="-79"/>
                <a:cs typeface="Aharoni" panose="02010803020104030203" pitchFamily="2" charset="-79"/>
              </a:rPr>
              <a:t>cat</a:t>
            </a:r>
            <a:endParaRPr lang="th-TH" sz="2000" b="1" dirty="0">
              <a:solidFill>
                <a:schemeClr val="bg1"/>
              </a:solidFill>
              <a:latin typeface="Aharoni" panose="02010803020104030203" pitchFamily="2" charset="-79"/>
            </a:endParaRPr>
          </a:p>
        </p:txBody>
      </p:sp>
    </p:spTree>
    <p:extLst>
      <p:ext uri="{BB962C8B-B14F-4D97-AF65-F5344CB8AC3E}">
        <p14:creationId xmlns:p14="http://schemas.microsoft.com/office/powerpoint/2010/main" val="22314936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1914526" y="1219200"/>
            <a:ext cx="10020300" cy="5327649"/>
          </a:xfrm>
        </p:spPr>
        <p:txBody>
          <a:bodyPr>
            <a:noAutofit/>
          </a:bodyPr>
          <a:lstStyle/>
          <a:p>
            <a:r>
              <a:rPr lang="th-TH" b="1" dirty="0">
                <a:solidFill>
                  <a:schemeClr val="bg1"/>
                </a:solidFill>
                <a:latin typeface="Aharoni" panose="02010803020104030203" pitchFamily="2" charset="-79"/>
              </a:rPr>
              <a:t>	ความหมายของหน่วยคำย่อย</a:t>
            </a:r>
            <a:r>
              <a:rPr lang="th-TH" sz="2800" b="1" dirty="0">
                <a:solidFill>
                  <a:schemeClr val="bg1"/>
                </a:solidFill>
                <a:latin typeface="Aharoni" panose="02010803020104030203" pitchFamily="2" charset="-79"/>
              </a:rPr>
              <a:t/>
            </a:r>
            <a:br>
              <a:rPr lang="th-TH" sz="2800" b="1" dirty="0">
                <a:solidFill>
                  <a:schemeClr val="bg1"/>
                </a:solidFill>
                <a:latin typeface="Aharoni" panose="02010803020104030203" pitchFamily="2" charset="-79"/>
              </a:rPr>
            </a:br>
            <a:r>
              <a:rPr lang="th-TH" sz="2800" b="1" dirty="0">
                <a:solidFill>
                  <a:schemeClr val="bg1"/>
                </a:solidFill>
                <a:latin typeface="Aharoni" panose="02010803020104030203" pitchFamily="2" charset="-79"/>
              </a:rPr>
              <a:t>		เช่นเดียวกับเรื่องของหน่วยเสียงที่มีเสียงย่อย หน่วยคำก็มีหน่วยคำย่อย </a:t>
            </a:r>
            <a:r>
              <a:rPr lang="en-US" sz="1600" b="1" dirty="0" smtClean="0">
                <a:solidFill>
                  <a:schemeClr val="bg1"/>
                </a:solidFill>
                <a:latin typeface="Aharoni" panose="02010803020104030203" pitchFamily="2" charset="-79"/>
                <a:cs typeface="Aharoni" panose="02010803020104030203" pitchFamily="2" charset="-79"/>
              </a:rPr>
              <a:t>(allomorph</a:t>
            </a:r>
            <a:r>
              <a:rPr lang="en-US" sz="1600" b="1" dirty="0">
                <a:solidFill>
                  <a:schemeClr val="bg1"/>
                </a:solidFill>
                <a:latin typeface="Aharoni" panose="02010803020104030203" pitchFamily="2" charset="-79"/>
                <a:cs typeface="Aharoni" panose="02010803020104030203" pitchFamily="2" charset="-79"/>
              </a:rPr>
              <a:t>) </a:t>
            </a:r>
            <a:r>
              <a:rPr lang="th-TH" sz="2800" b="1" dirty="0">
                <a:solidFill>
                  <a:schemeClr val="bg1"/>
                </a:solidFill>
                <a:latin typeface="Aharoni" panose="02010803020104030203" pitchFamily="2" charset="-79"/>
              </a:rPr>
              <a:t>ลักษณะของหน่วยคำย่อย ก็มีลักษณะเช่นเดียวกับหน่วยคำ คือ เกิดจากการที่หน่วยเสียงมาเรียงตัวต่อกัน ทำให้เกิดความหมายและไม่สามารถจะแยก หรือแบ่งให้เล็กลงกว่านี้ได้ แต่อย่างไรก็ตาม หน่วยคำย่อยก็แตกต่างไปจากหน่วยคำ ในแง่ที่ว่า หน่วยคำ 1 หน่วยคำ จะมีรูปหรือเสียงได้ 1 รูป หรือ 1 เสียง แต่หน่วยคำย่อยจะมีหลายรูปหรือหลายเสียง ในขณะที่มีความหมายเดียวเท่านั้น เช่น หน่วยคำย่อยที่ทำให้คำนามเอกพจน์ เป็นนามพหูพจน์ ในภาษาอังกฤษมีทั้งการเติม เสียง </a:t>
            </a:r>
            <a:r>
              <a:rPr lang="en-US" sz="1600" b="1" dirty="0">
                <a:solidFill>
                  <a:schemeClr val="bg1"/>
                </a:solidFill>
                <a:latin typeface="Aharoni" panose="02010803020104030203" pitchFamily="2" charset="-79"/>
                <a:cs typeface="Aharoni" panose="02010803020104030203" pitchFamily="2" charset="-79"/>
              </a:rPr>
              <a:t>s / z / </a:t>
            </a:r>
            <a:r>
              <a:rPr lang="en-US" sz="1600" b="1" dirty="0" err="1">
                <a:solidFill>
                  <a:schemeClr val="bg1"/>
                </a:solidFill>
                <a:latin typeface="Aharoni" panose="02010803020104030203" pitchFamily="2" charset="-79"/>
                <a:cs typeface="Aharoni" panose="02010803020104030203" pitchFamily="2" charset="-79"/>
              </a:rPr>
              <a:t>iz</a:t>
            </a:r>
            <a:r>
              <a:rPr lang="en-US" sz="1600" b="1" dirty="0">
                <a:solidFill>
                  <a:schemeClr val="bg1"/>
                </a:solidFill>
                <a:latin typeface="Aharoni" panose="02010803020104030203" pitchFamily="2" charset="-79"/>
                <a:cs typeface="Aharoni" panose="02010803020104030203" pitchFamily="2" charset="-79"/>
              </a:rPr>
              <a:t> </a:t>
            </a:r>
            <a:r>
              <a:rPr lang="th-TH" sz="2800" b="1" dirty="0">
                <a:solidFill>
                  <a:schemeClr val="bg1"/>
                </a:solidFill>
                <a:latin typeface="Aharoni" panose="02010803020104030203" pitchFamily="2" charset="-79"/>
              </a:rPr>
              <a:t>ฯลฯ หน่วยคำย่อยมีอยู่ด้วยกัน 2 ชนิด คือ</a:t>
            </a:r>
            <a:br>
              <a:rPr lang="th-TH" sz="2800" b="1" dirty="0">
                <a:solidFill>
                  <a:schemeClr val="bg1"/>
                </a:solidFill>
                <a:latin typeface="Aharoni" panose="02010803020104030203" pitchFamily="2" charset="-79"/>
              </a:rPr>
            </a:br>
            <a:r>
              <a:rPr lang="th-TH" sz="2800" b="1" dirty="0">
                <a:solidFill>
                  <a:schemeClr val="bg1"/>
                </a:solidFill>
                <a:latin typeface="Aharoni" panose="02010803020104030203" pitchFamily="2" charset="-79"/>
              </a:rPr>
              <a:t>		</a:t>
            </a:r>
            <a:r>
              <a:rPr lang="th-TH" sz="2800" b="1" dirty="0" smtClean="0">
                <a:solidFill>
                  <a:schemeClr val="bg1"/>
                </a:solidFill>
                <a:latin typeface="Aharoni" panose="02010803020104030203" pitchFamily="2" charset="-79"/>
              </a:rPr>
              <a:t>  1</a:t>
            </a:r>
            <a:r>
              <a:rPr lang="th-TH" sz="2800" b="1" dirty="0">
                <a:solidFill>
                  <a:schemeClr val="bg1"/>
                </a:solidFill>
                <a:latin typeface="Aharoni" panose="02010803020104030203" pitchFamily="2" charset="-79"/>
              </a:rPr>
              <a:t>. หน่วยคำย่อยที่เกิดจากเงื่อนไขของเสียง </a:t>
            </a:r>
            <a:r>
              <a:rPr lang="en-US" sz="1600" b="1" dirty="0" smtClean="0">
                <a:solidFill>
                  <a:schemeClr val="bg1"/>
                </a:solidFill>
                <a:latin typeface="Aharoni" panose="02010803020104030203" pitchFamily="2" charset="-79"/>
                <a:cs typeface="Aharoni" panose="02010803020104030203" pitchFamily="2" charset="-79"/>
              </a:rPr>
              <a:t>(Phonologically </a:t>
            </a:r>
            <a:r>
              <a:rPr lang="en-US" sz="1600" b="1" dirty="0">
                <a:solidFill>
                  <a:schemeClr val="bg1"/>
                </a:solidFill>
                <a:latin typeface="Aharoni" panose="02010803020104030203" pitchFamily="2" charset="-79"/>
                <a:cs typeface="Aharoni" panose="02010803020104030203" pitchFamily="2" charset="-79"/>
              </a:rPr>
              <a:t>Conditioned Allomorph)</a:t>
            </a:r>
            <a:r>
              <a:rPr lang="en-US" sz="2800" b="1" dirty="0">
                <a:solidFill>
                  <a:schemeClr val="bg1"/>
                </a:solidFill>
                <a:latin typeface="Aharoni" panose="02010803020104030203" pitchFamily="2" charset="-79"/>
                <a:cs typeface="Aharoni" panose="02010803020104030203" pitchFamily="2" charset="-79"/>
              </a:rPr>
              <a:t/>
            </a:r>
            <a:br>
              <a:rPr lang="en-US" sz="2800" b="1" dirty="0">
                <a:solidFill>
                  <a:schemeClr val="bg1"/>
                </a:solidFill>
                <a:latin typeface="Aharoni" panose="02010803020104030203" pitchFamily="2" charset="-79"/>
                <a:cs typeface="Aharoni" panose="02010803020104030203" pitchFamily="2" charset="-79"/>
              </a:rPr>
            </a:br>
            <a:r>
              <a:rPr lang="en-US" sz="2800" b="1" dirty="0">
                <a:solidFill>
                  <a:schemeClr val="bg1"/>
                </a:solidFill>
                <a:latin typeface="Aharoni" panose="02010803020104030203" pitchFamily="2" charset="-79"/>
                <a:cs typeface="Aharoni" panose="02010803020104030203" pitchFamily="2" charset="-79"/>
              </a:rPr>
              <a:t>	      2. </a:t>
            </a:r>
            <a:r>
              <a:rPr lang="th-TH" sz="2800" b="1" dirty="0">
                <a:solidFill>
                  <a:schemeClr val="bg1"/>
                </a:solidFill>
                <a:latin typeface="Aharoni" panose="02010803020104030203" pitchFamily="2" charset="-79"/>
              </a:rPr>
              <a:t>หน่วยคำย่อยที่เกิดจากเงื่อนไขของหน่วยคำ </a:t>
            </a:r>
            <a:r>
              <a:rPr lang="en-US" sz="1600" b="1" dirty="0" smtClean="0">
                <a:solidFill>
                  <a:schemeClr val="bg1"/>
                </a:solidFill>
                <a:latin typeface="Aharoni" panose="02010803020104030203" pitchFamily="2" charset="-79"/>
                <a:cs typeface="Aharoni" panose="02010803020104030203" pitchFamily="2" charset="-79"/>
              </a:rPr>
              <a:t>(Morphologically </a:t>
            </a:r>
            <a:r>
              <a:rPr lang="en-US" sz="1600" b="1" dirty="0">
                <a:solidFill>
                  <a:schemeClr val="bg1"/>
                </a:solidFill>
                <a:latin typeface="Aharoni" panose="02010803020104030203" pitchFamily="2" charset="-79"/>
                <a:cs typeface="Aharoni" panose="02010803020104030203" pitchFamily="2" charset="-79"/>
              </a:rPr>
              <a:t>Conditioned Allomorph)</a:t>
            </a:r>
            <a:r>
              <a:rPr lang="en-US" sz="2800" b="1" dirty="0">
                <a:solidFill>
                  <a:schemeClr val="bg1"/>
                </a:solidFill>
                <a:latin typeface="Aharoni" panose="02010803020104030203" pitchFamily="2" charset="-79"/>
                <a:cs typeface="Aharoni" panose="02010803020104030203" pitchFamily="2" charset="-79"/>
              </a:rPr>
              <a:t/>
            </a:r>
            <a:br>
              <a:rPr lang="en-US" sz="2800" b="1" dirty="0">
                <a:solidFill>
                  <a:schemeClr val="bg1"/>
                </a:solidFill>
                <a:latin typeface="Aharoni" panose="02010803020104030203" pitchFamily="2" charset="-79"/>
                <a:cs typeface="Aharoni" panose="02010803020104030203" pitchFamily="2" charset="-79"/>
              </a:rPr>
            </a:br>
            <a:r>
              <a:rPr lang="en-US" sz="2800" b="1" dirty="0">
                <a:solidFill>
                  <a:schemeClr val="bg1"/>
                </a:solidFill>
                <a:latin typeface="Aharoni" panose="02010803020104030203" pitchFamily="2" charset="-79"/>
                <a:cs typeface="Aharoni" panose="02010803020104030203" pitchFamily="2" charset="-79"/>
              </a:rPr>
              <a:t>		</a:t>
            </a:r>
            <a:r>
              <a:rPr lang="th-TH" sz="2800" b="1" dirty="0">
                <a:solidFill>
                  <a:schemeClr val="bg1"/>
                </a:solidFill>
                <a:latin typeface="Aharoni" panose="02010803020104030203" pitchFamily="2" charset="-79"/>
              </a:rPr>
              <a:t>สรุปแล้ว หน่วยคำย่อยก็คือ เสียงที่มาเรียงตัวต่อกันในลักษณะต่าง ๆ จนเกิดความหมาย แต่เสียงในลักษณะต่าง ๆ นั้น มีความหมายร่วมกัน</a:t>
            </a:r>
          </a:p>
        </p:txBody>
      </p:sp>
    </p:spTree>
    <p:extLst>
      <p:ext uri="{BB962C8B-B14F-4D97-AF65-F5344CB8AC3E}">
        <p14:creationId xmlns:p14="http://schemas.microsoft.com/office/powerpoint/2010/main" val="315689676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552450" y="1295400"/>
            <a:ext cx="9601200" cy="5257800"/>
          </a:xfrm>
        </p:spPr>
        <p:txBody>
          <a:bodyPr>
            <a:noAutofit/>
          </a:bodyPr>
          <a:lstStyle/>
          <a:p>
            <a:r>
              <a:rPr lang="th-TH" sz="4000" b="1" dirty="0">
                <a:solidFill>
                  <a:schemeClr val="bg1"/>
                </a:solidFill>
                <a:latin typeface="Aharoni" panose="02010803020104030203" pitchFamily="2" charset="-79"/>
              </a:rPr>
              <a:t>หลักเกณฑ์ในการพิจารณาว่า หน่วยคำย่อยใดเป็นหน่วยคำเดียวกัน ประกอบด้วย</a:t>
            </a:r>
            <a:br>
              <a:rPr lang="th-TH" sz="4000" b="1" dirty="0">
                <a:solidFill>
                  <a:schemeClr val="bg1"/>
                </a:solidFill>
                <a:latin typeface="Aharoni" panose="02010803020104030203" pitchFamily="2" charset="-79"/>
              </a:rPr>
            </a:br>
            <a:r>
              <a:rPr lang="th-TH" sz="4000" b="1" dirty="0">
                <a:solidFill>
                  <a:schemeClr val="bg1"/>
                </a:solidFill>
                <a:latin typeface="Aharoni" panose="02010803020104030203" pitchFamily="2" charset="-79"/>
              </a:rPr>
              <a:t>		ก.	หน่วยคำย่อยเหล่านั้น จะต้องมีความหมายเหมือนกัน เช่น หน่วยคำที่แสดงพหูพจน์ ในภาษาอังกฤษ ในคำว่า</a:t>
            </a:r>
            <a:br>
              <a:rPr lang="th-TH" sz="4000" b="1" dirty="0">
                <a:solidFill>
                  <a:schemeClr val="bg1"/>
                </a:solidFill>
                <a:latin typeface="Aharoni" panose="02010803020104030203" pitchFamily="2" charset="-79"/>
              </a:rPr>
            </a:br>
            <a:r>
              <a:rPr lang="th-TH" sz="4000" b="1" dirty="0">
                <a:solidFill>
                  <a:schemeClr val="bg1"/>
                </a:solidFill>
                <a:latin typeface="Aharoni" panose="02010803020104030203" pitchFamily="2" charset="-79"/>
              </a:rPr>
              <a:t>		</a:t>
            </a:r>
            <a:r>
              <a:rPr lang="th-TH" sz="2400" b="1" dirty="0">
                <a:solidFill>
                  <a:schemeClr val="bg1"/>
                </a:solidFill>
                <a:latin typeface="Aharoni" panose="02010803020104030203" pitchFamily="2" charset="-79"/>
              </a:rPr>
              <a:t>	</a:t>
            </a:r>
            <a:r>
              <a:rPr lang="en-US" sz="2400" b="1" dirty="0">
                <a:solidFill>
                  <a:schemeClr val="bg1"/>
                </a:solidFill>
                <a:latin typeface="Aharoni" panose="02010803020104030203" pitchFamily="2" charset="-79"/>
                <a:cs typeface="Aharoni" panose="02010803020104030203" pitchFamily="2" charset="-79"/>
              </a:rPr>
              <a:t>cats</a:t>
            </a:r>
            <a:r>
              <a:rPr lang="en-US" sz="4000" b="1" dirty="0">
                <a:solidFill>
                  <a:schemeClr val="bg1"/>
                </a:solidFill>
                <a:latin typeface="Aharoni" panose="02010803020104030203" pitchFamily="2" charset="-79"/>
                <a:cs typeface="Aharoni" panose="02010803020104030203" pitchFamily="2" charset="-79"/>
              </a:rPr>
              <a:t>	</a:t>
            </a:r>
            <a:r>
              <a:rPr lang="th-TH" sz="4000" b="1" dirty="0">
                <a:solidFill>
                  <a:schemeClr val="bg1"/>
                </a:solidFill>
                <a:latin typeface="Aharoni" panose="02010803020104030203" pitchFamily="2" charset="-79"/>
              </a:rPr>
              <a:t>จะออกเสียง ไม่ก้อง </a:t>
            </a:r>
            <a:r>
              <a:rPr lang="en-US" sz="2400" b="1" dirty="0" smtClean="0">
                <a:solidFill>
                  <a:schemeClr val="bg1"/>
                </a:solidFill>
                <a:latin typeface="Aharoni" panose="02010803020104030203" pitchFamily="2" charset="-79"/>
                <a:cs typeface="Aharoni" panose="02010803020104030203" pitchFamily="2" charset="-79"/>
              </a:rPr>
              <a:t>(s)</a:t>
            </a:r>
            <a:r>
              <a:rPr lang="en-US" sz="4000" b="1" dirty="0">
                <a:solidFill>
                  <a:schemeClr val="bg1"/>
                </a:solidFill>
                <a:latin typeface="Aharoni" panose="02010803020104030203" pitchFamily="2" charset="-79"/>
                <a:cs typeface="Aharoni" panose="02010803020104030203" pitchFamily="2" charset="-79"/>
              </a:rPr>
              <a:t/>
            </a:r>
            <a:br>
              <a:rPr lang="en-US" sz="4000" b="1" dirty="0">
                <a:solidFill>
                  <a:schemeClr val="bg1"/>
                </a:solidFill>
                <a:latin typeface="Aharoni" panose="02010803020104030203" pitchFamily="2" charset="-79"/>
                <a:cs typeface="Aharoni" panose="02010803020104030203" pitchFamily="2" charset="-79"/>
              </a:rPr>
            </a:br>
            <a:r>
              <a:rPr lang="en-US" sz="4000" b="1" dirty="0">
                <a:solidFill>
                  <a:schemeClr val="bg1"/>
                </a:solidFill>
                <a:latin typeface="Aharoni" panose="02010803020104030203" pitchFamily="2" charset="-79"/>
                <a:cs typeface="Aharoni" panose="02010803020104030203" pitchFamily="2" charset="-79"/>
              </a:rPr>
              <a:t>			</a:t>
            </a:r>
            <a:r>
              <a:rPr lang="en-US" sz="2400" b="1" dirty="0">
                <a:solidFill>
                  <a:schemeClr val="bg1"/>
                </a:solidFill>
                <a:latin typeface="Aharoni" panose="02010803020104030203" pitchFamily="2" charset="-79"/>
                <a:cs typeface="Aharoni" panose="02010803020104030203" pitchFamily="2" charset="-79"/>
              </a:rPr>
              <a:t>dogs	</a:t>
            </a:r>
            <a:r>
              <a:rPr lang="th-TH" sz="4000" b="1" dirty="0">
                <a:solidFill>
                  <a:schemeClr val="bg1"/>
                </a:solidFill>
                <a:latin typeface="Aharoni" panose="02010803020104030203" pitchFamily="2" charset="-79"/>
              </a:rPr>
              <a:t>จะออกเป็นเสียงก้อง </a:t>
            </a:r>
            <a:r>
              <a:rPr lang="en-US" sz="2400" b="1" dirty="0" smtClean="0">
                <a:solidFill>
                  <a:schemeClr val="bg1"/>
                </a:solidFill>
                <a:latin typeface="Aharoni" panose="02010803020104030203" pitchFamily="2" charset="-79"/>
                <a:cs typeface="Aharoni" panose="02010803020104030203" pitchFamily="2" charset="-79"/>
              </a:rPr>
              <a:t>(z)</a:t>
            </a:r>
            <a:r>
              <a:rPr lang="en-US" sz="4000" b="1" dirty="0">
                <a:solidFill>
                  <a:schemeClr val="bg1"/>
                </a:solidFill>
                <a:latin typeface="Aharoni" panose="02010803020104030203" pitchFamily="2" charset="-79"/>
                <a:cs typeface="Aharoni" panose="02010803020104030203" pitchFamily="2" charset="-79"/>
              </a:rPr>
              <a:t/>
            </a:r>
            <a:br>
              <a:rPr lang="en-US" sz="4000" b="1" dirty="0">
                <a:solidFill>
                  <a:schemeClr val="bg1"/>
                </a:solidFill>
                <a:latin typeface="Aharoni" panose="02010803020104030203" pitchFamily="2" charset="-79"/>
                <a:cs typeface="Aharoni" panose="02010803020104030203" pitchFamily="2" charset="-79"/>
              </a:rPr>
            </a:br>
            <a:r>
              <a:rPr lang="en-US" sz="4000" b="1" dirty="0">
                <a:solidFill>
                  <a:schemeClr val="bg1"/>
                </a:solidFill>
                <a:latin typeface="Aharoni" panose="02010803020104030203" pitchFamily="2" charset="-79"/>
                <a:cs typeface="Aharoni" panose="02010803020104030203" pitchFamily="2" charset="-79"/>
              </a:rPr>
              <a:t>		</a:t>
            </a:r>
            <a:r>
              <a:rPr lang="th-TH" sz="4000" b="1" dirty="0">
                <a:solidFill>
                  <a:schemeClr val="bg1"/>
                </a:solidFill>
                <a:latin typeface="Aharoni" panose="02010803020104030203" pitchFamily="2" charset="-79"/>
              </a:rPr>
              <a:t>หน่วยคำย่อย </a:t>
            </a:r>
            <a:r>
              <a:rPr lang="en-US" sz="2400" b="1" dirty="0" smtClean="0">
                <a:solidFill>
                  <a:schemeClr val="bg1"/>
                </a:solidFill>
                <a:latin typeface="Aharoni" panose="02010803020104030203" pitchFamily="2" charset="-79"/>
                <a:cs typeface="Aharoni" panose="02010803020104030203" pitchFamily="2" charset="-79"/>
              </a:rPr>
              <a:t>(s) </a:t>
            </a:r>
            <a:r>
              <a:rPr lang="th-TH" sz="4000" b="1" dirty="0">
                <a:solidFill>
                  <a:schemeClr val="bg1"/>
                </a:solidFill>
                <a:latin typeface="Aharoni" panose="02010803020104030203" pitchFamily="2" charset="-79"/>
              </a:rPr>
              <a:t>และ</a:t>
            </a:r>
            <a:r>
              <a:rPr lang="th-TH" sz="2400" b="1" dirty="0">
                <a:solidFill>
                  <a:schemeClr val="bg1"/>
                </a:solidFill>
                <a:latin typeface="Aharoni" panose="02010803020104030203" pitchFamily="2" charset="-79"/>
              </a:rPr>
              <a:t> </a:t>
            </a:r>
            <a:r>
              <a:rPr lang="en-US" sz="2400" b="1" dirty="0" smtClean="0">
                <a:solidFill>
                  <a:schemeClr val="bg1"/>
                </a:solidFill>
                <a:latin typeface="Aharoni" panose="02010803020104030203" pitchFamily="2" charset="-79"/>
                <a:cs typeface="Aharoni" panose="02010803020104030203" pitchFamily="2" charset="-79"/>
              </a:rPr>
              <a:t>(z) </a:t>
            </a:r>
            <a:r>
              <a:rPr lang="th-TH" sz="4000" b="1" dirty="0">
                <a:solidFill>
                  <a:schemeClr val="bg1"/>
                </a:solidFill>
                <a:latin typeface="Aharoni" panose="02010803020104030203" pitchFamily="2" charset="-79"/>
              </a:rPr>
              <a:t>เป็นหน่วยคำย่อยของคำเดียวกัน เพราะแสดงความหมายเหมือนกัน คือ พหูพจน์ เพียงแต่มีรูปต่างกันเท่านั้น</a:t>
            </a:r>
            <a:br>
              <a:rPr lang="th-TH" sz="4000" b="1" dirty="0">
                <a:solidFill>
                  <a:schemeClr val="bg1"/>
                </a:solidFill>
                <a:latin typeface="Aharoni" panose="02010803020104030203" pitchFamily="2" charset="-79"/>
              </a:rPr>
            </a:br>
            <a:endParaRPr lang="th-TH" sz="4000" b="1" dirty="0">
              <a:solidFill>
                <a:schemeClr val="bg1"/>
              </a:solidFill>
              <a:latin typeface="Aharoni" panose="02010803020104030203" pitchFamily="2" charset="-79"/>
            </a:endParaRPr>
          </a:p>
        </p:txBody>
      </p:sp>
    </p:spTree>
    <p:extLst>
      <p:ext uri="{BB962C8B-B14F-4D97-AF65-F5344CB8AC3E}">
        <p14:creationId xmlns:p14="http://schemas.microsoft.com/office/powerpoint/2010/main" val="185363687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438150" y="1085850"/>
            <a:ext cx="10020300" cy="5419725"/>
          </a:xfrm>
        </p:spPr>
        <p:txBody>
          <a:bodyPr>
            <a:noAutofit/>
          </a:bodyPr>
          <a:lstStyle/>
          <a:p>
            <a:r>
              <a:rPr lang="th-TH" sz="4000" b="1" dirty="0" smtClean="0">
                <a:solidFill>
                  <a:schemeClr val="bg1"/>
                </a:solidFill>
                <a:latin typeface="Aharoni" panose="02010803020104030203" pitchFamily="2" charset="-79"/>
              </a:rPr>
              <a:t>		ข.</a:t>
            </a:r>
            <a:r>
              <a:rPr lang="th-TH" sz="4000" b="1" dirty="0">
                <a:solidFill>
                  <a:schemeClr val="bg1"/>
                </a:solidFill>
                <a:latin typeface="Aharoni" panose="02010803020104030203" pitchFamily="2" charset="-79"/>
              </a:rPr>
              <a:t>	หน่วยคำย่อยเหล่านั้น จะต้องไม่เปรียบต่างกัน คือ จะต้องมีลักษณะการแจกแจงสับหลีกหรือปรากฏในสภาพแวดล้อมที่ต่างกันนั่นเอง </a:t>
            </a:r>
            <a:r>
              <a:rPr lang="en-US" sz="2000" b="1" dirty="0" smtClean="0">
                <a:solidFill>
                  <a:schemeClr val="bg1"/>
                </a:solidFill>
                <a:latin typeface="Aharoni" panose="02010803020104030203" pitchFamily="2" charset="-79"/>
                <a:cs typeface="Aharoni" panose="02010803020104030203" pitchFamily="2" charset="-79"/>
              </a:rPr>
              <a:t>(complementary </a:t>
            </a:r>
            <a:r>
              <a:rPr lang="en-US" sz="2000" b="1" dirty="0">
                <a:solidFill>
                  <a:schemeClr val="bg1"/>
                </a:solidFill>
                <a:latin typeface="Aharoni" panose="02010803020104030203" pitchFamily="2" charset="-79"/>
                <a:cs typeface="Aharoni" panose="02010803020104030203" pitchFamily="2" charset="-79"/>
              </a:rPr>
              <a:t>distribution </a:t>
            </a:r>
            <a:r>
              <a:rPr lang="th-TH" sz="4000" b="1" dirty="0">
                <a:solidFill>
                  <a:schemeClr val="bg1"/>
                </a:solidFill>
                <a:latin typeface="Aharoni" panose="02010803020104030203" pitchFamily="2" charset="-79"/>
              </a:rPr>
              <a:t>หรือ </a:t>
            </a:r>
            <a:r>
              <a:rPr lang="en-US" sz="2000" b="1" dirty="0">
                <a:solidFill>
                  <a:schemeClr val="bg1"/>
                </a:solidFill>
                <a:latin typeface="Aharoni" panose="02010803020104030203" pitchFamily="2" charset="-79"/>
                <a:cs typeface="Aharoni" panose="02010803020104030203" pitchFamily="2" charset="-79"/>
              </a:rPr>
              <a:t>mutually exclusive in their environment) </a:t>
            </a:r>
            <a:r>
              <a:rPr lang="th-TH" sz="4000" b="1" dirty="0">
                <a:solidFill>
                  <a:schemeClr val="bg1"/>
                </a:solidFill>
                <a:latin typeface="Aharoni" panose="02010803020104030203" pitchFamily="2" charset="-79"/>
              </a:rPr>
              <a:t>เช่น ตัวอย่างภาษาอังกฤษข้างต้น ในคำ </a:t>
            </a:r>
            <a:r>
              <a:rPr lang="en-US" sz="2000" b="1" dirty="0">
                <a:solidFill>
                  <a:schemeClr val="bg1"/>
                </a:solidFill>
                <a:latin typeface="Aharoni" panose="02010803020104030203" pitchFamily="2" charset="-79"/>
                <a:cs typeface="Aharoni" panose="02010803020104030203" pitchFamily="2" charset="-79"/>
              </a:rPr>
              <a:t>cats</a:t>
            </a:r>
            <a:r>
              <a:rPr lang="en-US" sz="4000" b="1" dirty="0">
                <a:solidFill>
                  <a:schemeClr val="bg1"/>
                </a:solidFill>
                <a:latin typeface="Aharoni" panose="02010803020104030203" pitchFamily="2" charset="-79"/>
                <a:cs typeface="Aharoni" panose="02010803020104030203" pitchFamily="2" charset="-79"/>
              </a:rPr>
              <a:t> </a:t>
            </a:r>
            <a:r>
              <a:rPr lang="th-TH" sz="4000" b="1" dirty="0">
                <a:solidFill>
                  <a:schemeClr val="bg1"/>
                </a:solidFill>
                <a:latin typeface="Aharoni" panose="02010803020104030203" pitchFamily="2" charset="-79"/>
              </a:rPr>
              <a:t>และ </a:t>
            </a:r>
            <a:r>
              <a:rPr lang="en-US" sz="2000" b="1" dirty="0">
                <a:solidFill>
                  <a:schemeClr val="bg1"/>
                </a:solidFill>
                <a:latin typeface="Aharoni" panose="02010803020104030203" pitchFamily="2" charset="-79"/>
                <a:cs typeface="Aharoni" panose="02010803020104030203" pitchFamily="2" charset="-79"/>
              </a:rPr>
              <a:t>dogs</a:t>
            </a:r>
            <a:r>
              <a:rPr lang="en-US" sz="4000" b="1" dirty="0">
                <a:solidFill>
                  <a:schemeClr val="bg1"/>
                </a:solidFill>
                <a:latin typeface="Aharoni" panose="02010803020104030203" pitchFamily="2" charset="-79"/>
                <a:cs typeface="Aharoni" panose="02010803020104030203" pitchFamily="2" charset="-79"/>
              </a:rPr>
              <a:t> </a:t>
            </a:r>
            <a:r>
              <a:rPr lang="th-TH" sz="4000" b="1" dirty="0">
                <a:solidFill>
                  <a:schemeClr val="bg1"/>
                </a:solidFill>
                <a:latin typeface="Aharoni" panose="02010803020104030203" pitchFamily="2" charset="-79"/>
              </a:rPr>
              <a:t>หน่วยคำย่อย </a:t>
            </a:r>
            <a:r>
              <a:rPr lang="en-US" sz="2000" b="1" dirty="0" smtClean="0">
                <a:solidFill>
                  <a:schemeClr val="bg1"/>
                </a:solidFill>
                <a:latin typeface="Aharoni" panose="02010803020104030203" pitchFamily="2" charset="-79"/>
                <a:cs typeface="Aharoni" panose="02010803020104030203" pitchFamily="2" charset="-79"/>
              </a:rPr>
              <a:t>(s) </a:t>
            </a:r>
            <a:r>
              <a:rPr lang="th-TH" sz="4000" b="1" dirty="0">
                <a:solidFill>
                  <a:schemeClr val="bg1"/>
                </a:solidFill>
                <a:latin typeface="Aharoni" panose="02010803020104030203" pitchFamily="2" charset="-79"/>
              </a:rPr>
              <a:t>จะปรากฏเฉพาะท้ายคำที่ลงท้ายด้วยเสียงพยัญชนะ เสียงไม่ก้อง ในที่นี้คือ เสียง </a:t>
            </a:r>
            <a:r>
              <a:rPr lang="en-US" sz="2000" b="1" dirty="0" smtClean="0">
                <a:solidFill>
                  <a:schemeClr val="bg1"/>
                </a:solidFill>
                <a:latin typeface="Aharoni" panose="02010803020104030203" pitchFamily="2" charset="-79"/>
                <a:cs typeface="Aharoni" panose="02010803020104030203" pitchFamily="2" charset="-79"/>
              </a:rPr>
              <a:t>(t) </a:t>
            </a:r>
            <a:r>
              <a:rPr lang="th-TH" sz="4000" b="1" dirty="0">
                <a:solidFill>
                  <a:schemeClr val="bg1"/>
                </a:solidFill>
                <a:latin typeface="Aharoni" panose="02010803020104030203" pitchFamily="2" charset="-79"/>
              </a:rPr>
              <a:t>และหน่วยคำย่อย </a:t>
            </a:r>
            <a:r>
              <a:rPr lang="en-US" sz="2000" b="1" dirty="0" smtClean="0">
                <a:solidFill>
                  <a:schemeClr val="bg1"/>
                </a:solidFill>
                <a:latin typeface="Aharoni" panose="02010803020104030203" pitchFamily="2" charset="-79"/>
                <a:cs typeface="Aharoni" panose="02010803020104030203" pitchFamily="2" charset="-79"/>
              </a:rPr>
              <a:t>(z) </a:t>
            </a:r>
            <a:r>
              <a:rPr lang="th-TH" sz="4000" b="1" dirty="0">
                <a:solidFill>
                  <a:schemeClr val="bg1"/>
                </a:solidFill>
                <a:latin typeface="Aharoni" panose="02010803020104030203" pitchFamily="2" charset="-79"/>
              </a:rPr>
              <a:t>จะปรากฏเฉพาะท้ายคำที่ลงท้ายด้วยเสียงพยัญชนะ เสียงก้อง ในที่นี้ คือ เสียง </a:t>
            </a:r>
            <a:r>
              <a:rPr lang="en-US" sz="2000" b="1" dirty="0" smtClean="0">
                <a:solidFill>
                  <a:schemeClr val="bg1"/>
                </a:solidFill>
                <a:latin typeface="Aharoni" panose="02010803020104030203" pitchFamily="2" charset="-79"/>
                <a:cs typeface="Aharoni" panose="02010803020104030203" pitchFamily="2" charset="-79"/>
              </a:rPr>
              <a:t>(g) </a:t>
            </a:r>
            <a:r>
              <a:rPr lang="th-TH" sz="4000" b="1" dirty="0">
                <a:solidFill>
                  <a:schemeClr val="bg1"/>
                </a:solidFill>
                <a:latin typeface="Aharoni" panose="02010803020104030203" pitchFamily="2" charset="-79"/>
              </a:rPr>
              <a:t>ดังนั้น จะเห็นได้ว่า หน่วยคำย่อยทั้งสองจะปรากฏในสภาพแวดล้อมที่หลีกล้อหรือแจกแจงสับหลีกกัน</a:t>
            </a:r>
          </a:p>
        </p:txBody>
      </p:sp>
    </p:spTree>
    <p:extLst>
      <p:ext uri="{BB962C8B-B14F-4D97-AF65-F5344CB8AC3E}">
        <p14:creationId xmlns:p14="http://schemas.microsoft.com/office/powerpoint/2010/main" val="355404178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304801" y="1295401"/>
            <a:ext cx="9925050" cy="5172074"/>
          </a:xfrm>
        </p:spPr>
        <p:txBody>
          <a:bodyPr>
            <a:normAutofit/>
          </a:bodyPr>
          <a:lstStyle/>
          <a:p>
            <a:pPr indent="360000"/>
            <a:r>
              <a:rPr lang="th-TH" sz="4800" b="1" dirty="0">
                <a:solidFill>
                  <a:schemeClr val="bg1"/>
                </a:solidFill>
                <a:latin typeface="Aharoni" panose="02010803020104030203" pitchFamily="2" charset="-79"/>
              </a:rPr>
              <a:t>หลักในการวิเคราะห์หน่วยคำย่อย</a:t>
            </a:r>
            <a:r>
              <a:rPr lang="th-TH" sz="4000" b="1" dirty="0">
                <a:solidFill>
                  <a:schemeClr val="bg1"/>
                </a:solidFill>
                <a:latin typeface="Aharoni" panose="02010803020104030203" pitchFamily="2" charset="-79"/>
              </a:rPr>
              <a:t/>
            </a:r>
            <a:br>
              <a:rPr lang="th-TH" sz="4000" b="1" dirty="0">
                <a:solidFill>
                  <a:schemeClr val="bg1"/>
                </a:solidFill>
                <a:latin typeface="Aharoni" panose="02010803020104030203" pitchFamily="2" charset="-79"/>
              </a:rPr>
            </a:br>
            <a:r>
              <a:rPr lang="th-TH" sz="4000" b="1" dirty="0">
                <a:solidFill>
                  <a:schemeClr val="bg1"/>
                </a:solidFill>
                <a:latin typeface="Aharoni" panose="02010803020104030203" pitchFamily="2" charset="-79"/>
              </a:rPr>
              <a:t>		ก็ไม่แตกต่างจากการวิเคราะห์หน่วยคำเท่าไรนัก จะแตกต่างกันก็ในข้อปลีกย่อย กล่าวคือ ผู้วิเคราะห์ต้องพิจารณาข้อมูลในภาษานั้น ๆ และพิจารณาคำแปล หรือพิจารณาความหมายของข้อมูลนั่นเอง เพื่อค้นหาว่าหน่วยคำไหนมีความหมายเหมือนกันบ้าง นั่นย่อมแสดงว่า หน่วยคำ นั้น ๆ เป็นหน่วยคำย่อยของหน่วยคำเดียวกัน ต่อจากนั้นก็พยายามหาข้อสรุปให้ได้ว่า หน่วยคำย่อยแต่ละตัวมีตำแหน่งที่เกิดอย่างไร หรือเรียกตามภาษาของการวิเคราะห์หน่วยคำว่า การหาการกระจายของหน่วยคำย่อย</a:t>
            </a:r>
          </a:p>
        </p:txBody>
      </p:sp>
    </p:spTree>
    <p:extLst>
      <p:ext uri="{BB962C8B-B14F-4D97-AF65-F5344CB8AC3E}">
        <p14:creationId xmlns:p14="http://schemas.microsoft.com/office/powerpoint/2010/main" val="177435537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684212" y="200722"/>
            <a:ext cx="11236442" cy="6356195"/>
          </a:xfrm>
        </p:spPr>
        <p:txBody>
          <a:bodyPr>
            <a:normAutofit/>
          </a:bodyPr>
          <a:lstStyle/>
          <a:p>
            <a:pPr indent="360000"/>
            <a:r>
              <a:rPr lang="th-TH" sz="4800" b="1" dirty="0">
                <a:solidFill>
                  <a:schemeClr val="bg1"/>
                </a:solidFill>
                <a:latin typeface="Aharoni" panose="02010803020104030203" pitchFamily="2" charset="-79"/>
              </a:rPr>
              <a:t>ความหมายของ หน่วยคำ </a:t>
            </a:r>
            <a:r>
              <a:rPr lang="en-US" sz="2400" b="1" dirty="0" smtClean="0">
                <a:solidFill>
                  <a:schemeClr val="bg1"/>
                </a:solidFill>
                <a:latin typeface="Aharoni" panose="02010803020104030203" pitchFamily="2" charset="-79"/>
                <a:cs typeface="Aharoni" panose="02010803020104030203" pitchFamily="2" charset="-79"/>
              </a:rPr>
              <a:t>(morpheme</a:t>
            </a:r>
            <a:r>
              <a:rPr lang="en-US" sz="2400" b="1" dirty="0">
                <a:solidFill>
                  <a:schemeClr val="bg1"/>
                </a:solidFill>
                <a:latin typeface="Aharoni" panose="02010803020104030203" pitchFamily="2" charset="-79"/>
                <a:cs typeface="Aharoni" panose="02010803020104030203" pitchFamily="2" charset="-79"/>
              </a:rPr>
              <a:t>)</a:t>
            </a:r>
            <a:r>
              <a:rPr lang="en-US" sz="4000" b="1" dirty="0">
                <a:solidFill>
                  <a:schemeClr val="bg1"/>
                </a:solidFill>
                <a:latin typeface="Aharoni" panose="02010803020104030203" pitchFamily="2" charset="-79"/>
                <a:cs typeface="Aharoni" panose="02010803020104030203" pitchFamily="2" charset="-79"/>
              </a:rPr>
              <a:t/>
            </a:r>
            <a:br>
              <a:rPr lang="en-US" sz="4000" b="1" dirty="0">
                <a:solidFill>
                  <a:schemeClr val="bg1"/>
                </a:solidFill>
                <a:latin typeface="Aharoni" panose="02010803020104030203" pitchFamily="2" charset="-79"/>
                <a:cs typeface="Aharoni" panose="02010803020104030203" pitchFamily="2" charset="-79"/>
              </a:rPr>
            </a:br>
            <a:r>
              <a:rPr lang="en-US" sz="4000" b="1" dirty="0">
                <a:solidFill>
                  <a:schemeClr val="bg1"/>
                </a:solidFill>
                <a:latin typeface="Aharoni" panose="02010803020104030203" pitchFamily="2" charset="-79"/>
                <a:cs typeface="Aharoni" panose="02010803020104030203" pitchFamily="2" charset="-79"/>
              </a:rPr>
              <a:t>		</a:t>
            </a:r>
            <a:r>
              <a:rPr lang="th-TH" sz="4000" b="1" dirty="0">
                <a:solidFill>
                  <a:schemeClr val="bg1"/>
                </a:solidFill>
                <a:latin typeface="Aharoni" panose="02010803020104030203" pitchFamily="2" charset="-79"/>
              </a:rPr>
              <a:t>อุดม </a:t>
            </a:r>
            <a:r>
              <a:rPr lang="th-TH" sz="4000" b="1" dirty="0" err="1">
                <a:solidFill>
                  <a:schemeClr val="bg1"/>
                </a:solidFill>
                <a:latin typeface="Aharoni" panose="02010803020104030203" pitchFamily="2" charset="-79"/>
              </a:rPr>
              <a:t>วโรตมสิกข</a:t>
            </a:r>
            <a:r>
              <a:rPr lang="th-TH" sz="4000" b="1" dirty="0">
                <a:solidFill>
                  <a:schemeClr val="bg1"/>
                </a:solidFill>
                <a:latin typeface="Aharoni" panose="02010803020104030203" pitchFamily="2" charset="-79"/>
              </a:rPr>
              <a:t>ดิตถ์, ดร.  ให้ความหมายไว้ว่า  “หน่วยคำ เป็นหน่วยทางภาษาที่มีขนาดเล็ก มีความหมายคงเดิม ไม่ว่าจะปรากฏ ณ ที่ใด”</a:t>
            </a:r>
            <a:br>
              <a:rPr lang="th-TH" sz="4000" b="1" dirty="0">
                <a:solidFill>
                  <a:schemeClr val="bg1"/>
                </a:solidFill>
                <a:latin typeface="Aharoni" panose="02010803020104030203" pitchFamily="2" charset="-79"/>
              </a:rPr>
            </a:br>
            <a:r>
              <a:rPr lang="th-TH" sz="4000" b="1" dirty="0">
                <a:solidFill>
                  <a:schemeClr val="bg1"/>
                </a:solidFill>
                <a:latin typeface="Aharoni" panose="02010803020104030203" pitchFamily="2" charset="-79"/>
              </a:rPr>
              <a:t>		วิไล</a:t>
            </a:r>
            <a:r>
              <a:rPr lang="th-TH" sz="4000" b="1" dirty="0" err="1">
                <a:solidFill>
                  <a:schemeClr val="bg1"/>
                </a:solidFill>
                <a:latin typeface="Aharoni" panose="02010803020104030203" pitchFamily="2" charset="-79"/>
              </a:rPr>
              <a:t>วรรณ</a:t>
            </a:r>
            <a:r>
              <a:rPr lang="th-TH" sz="4000" b="1" dirty="0">
                <a:solidFill>
                  <a:schemeClr val="bg1"/>
                </a:solidFill>
                <a:latin typeface="Aharoni" panose="02010803020104030203" pitchFamily="2" charset="-79"/>
              </a:rPr>
              <a:t> ขนิษฐา</a:t>
            </a:r>
            <a:r>
              <a:rPr lang="th-TH" sz="4000" b="1" dirty="0" err="1">
                <a:solidFill>
                  <a:schemeClr val="bg1"/>
                </a:solidFill>
                <a:latin typeface="Aharoni" panose="02010803020104030203" pitchFamily="2" charset="-79"/>
              </a:rPr>
              <a:t>นันท์</a:t>
            </a:r>
            <a:r>
              <a:rPr lang="th-TH" sz="4000" b="1" dirty="0">
                <a:solidFill>
                  <a:schemeClr val="bg1"/>
                </a:solidFill>
                <a:latin typeface="Aharoni" panose="02010803020104030203" pitchFamily="2" charset="-79"/>
              </a:rPr>
              <a:t>  ให้ความหมายไว้ว่า   “หน่วยคำ เป็นหน่วยทางภาษาที่มีขนาดเล็กที่สุด ซึ่งมีหน้าที่ทางไวยากรณ์ และมีความหมายอยู่ในตัว มีคุณสมบัติ ๓ ประการ คือ</a:t>
            </a:r>
            <a:br>
              <a:rPr lang="th-TH" sz="4000" b="1" dirty="0">
                <a:solidFill>
                  <a:schemeClr val="bg1"/>
                </a:solidFill>
                <a:latin typeface="Aharoni" panose="02010803020104030203" pitchFamily="2" charset="-79"/>
              </a:rPr>
            </a:br>
            <a:r>
              <a:rPr lang="th-TH" sz="4000" b="1" dirty="0" smtClean="0">
                <a:solidFill>
                  <a:schemeClr val="bg1"/>
                </a:solidFill>
                <a:latin typeface="Aharoni" panose="02010803020104030203" pitchFamily="2" charset="-79"/>
              </a:rPr>
              <a:t>			1</a:t>
            </a:r>
            <a:r>
              <a:rPr lang="th-TH" sz="4000" b="1" dirty="0">
                <a:solidFill>
                  <a:schemeClr val="bg1"/>
                </a:solidFill>
                <a:latin typeface="Aharoni" panose="02010803020104030203" pitchFamily="2" charset="-79"/>
              </a:rPr>
              <a:t>.	ประกอบขึ้นด้วยเสียง</a:t>
            </a:r>
            <a:br>
              <a:rPr lang="th-TH" sz="4000" b="1" dirty="0">
                <a:solidFill>
                  <a:schemeClr val="bg1"/>
                </a:solidFill>
                <a:latin typeface="Aharoni" panose="02010803020104030203" pitchFamily="2" charset="-79"/>
              </a:rPr>
            </a:br>
            <a:r>
              <a:rPr lang="th-TH" sz="4000" b="1" dirty="0" smtClean="0">
                <a:solidFill>
                  <a:schemeClr val="bg1"/>
                </a:solidFill>
                <a:latin typeface="Aharoni" panose="02010803020104030203" pitchFamily="2" charset="-79"/>
              </a:rPr>
              <a:t>			2</a:t>
            </a:r>
            <a:r>
              <a:rPr lang="th-TH" sz="4000" b="1" dirty="0">
                <a:solidFill>
                  <a:schemeClr val="bg1"/>
                </a:solidFill>
                <a:latin typeface="Aharoni" panose="02010803020104030203" pitchFamily="2" charset="-79"/>
              </a:rPr>
              <a:t>.	มีความแตกต่างกัน</a:t>
            </a:r>
            <a:br>
              <a:rPr lang="th-TH" sz="4000" b="1" dirty="0">
                <a:solidFill>
                  <a:schemeClr val="bg1"/>
                </a:solidFill>
                <a:latin typeface="Aharoni" panose="02010803020104030203" pitchFamily="2" charset="-79"/>
              </a:rPr>
            </a:br>
            <a:r>
              <a:rPr lang="th-TH" sz="4000" b="1" dirty="0" smtClean="0">
                <a:solidFill>
                  <a:schemeClr val="bg1"/>
                </a:solidFill>
                <a:latin typeface="Aharoni" panose="02010803020104030203" pitchFamily="2" charset="-79"/>
              </a:rPr>
              <a:t>			3</a:t>
            </a:r>
            <a:r>
              <a:rPr lang="th-TH" sz="4000" b="1" dirty="0">
                <a:solidFill>
                  <a:schemeClr val="bg1"/>
                </a:solidFill>
                <a:latin typeface="Aharoni" panose="02010803020104030203" pitchFamily="2" charset="-79"/>
              </a:rPr>
              <a:t>.	มีความหมายให้ความหมายไว้ว่า </a:t>
            </a:r>
          </a:p>
        </p:txBody>
      </p:sp>
    </p:spTree>
    <p:extLst>
      <p:ext uri="{BB962C8B-B14F-4D97-AF65-F5344CB8AC3E}">
        <p14:creationId xmlns:p14="http://schemas.microsoft.com/office/powerpoint/2010/main" val="115261942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104775" y="1171575"/>
            <a:ext cx="10058399" cy="5543549"/>
          </a:xfrm>
        </p:spPr>
        <p:txBody>
          <a:bodyPr>
            <a:noAutofit/>
          </a:bodyPr>
          <a:lstStyle/>
          <a:p>
            <a:pPr indent="360000"/>
            <a:r>
              <a:rPr lang="th-TH" sz="2400" b="1" dirty="0">
                <a:solidFill>
                  <a:schemeClr val="bg1"/>
                </a:solidFill>
                <a:latin typeface="Aharoni" panose="02010803020104030203" pitchFamily="2" charset="-79"/>
              </a:rPr>
              <a:t> </a:t>
            </a:r>
            <a:r>
              <a:rPr lang="th-TH" sz="3200" b="1" dirty="0">
                <a:solidFill>
                  <a:schemeClr val="bg1"/>
                </a:solidFill>
                <a:latin typeface="Aharoni" panose="02010803020104030203" pitchFamily="2" charset="-79"/>
              </a:rPr>
              <a:t>ตัวอย่างการวิเคราะห์หน่วยคำย่อย</a:t>
            </a:r>
            <a:r>
              <a:rPr lang="th-TH" sz="2400" b="1" dirty="0">
                <a:solidFill>
                  <a:schemeClr val="bg1"/>
                </a:solidFill>
                <a:latin typeface="Aharoni" panose="02010803020104030203" pitchFamily="2" charset="-79"/>
              </a:rPr>
              <a:t/>
            </a:r>
            <a:br>
              <a:rPr lang="th-TH" sz="2400" b="1" dirty="0">
                <a:solidFill>
                  <a:schemeClr val="bg1"/>
                </a:solidFill>
                <a:latin typeface="Aharoni" panose="02010803020104030203" pitchFamily="2" charset="-79"/>
              </a:rPr>
            </a:br>
            <a:r>
              <a:rPr lang="th-TH" sz="2400" b="1" dirty="0">
                <a:solidFill>
                  <a:schemeClr val="bg1"/>
                </a:solidFill>
                <a:latin typeface="Aharoni" panose="02010803020104030203" pitchFamily="2" charset="-79"/>
              </a:rPr>
              <a:t>		ต่อไปนี้จะเป็นตัวอย่างการวิเคราะห์หน่วยคำย่อย โดยใช้ภาษาสมมุติ </a:t>
            </a:r>
            <a:r>
              <a:rPr lang="en-US" sz="2400" b="1" dirty="0" smtClean="0">
                <a:solidFill>
                  <a:schemeClr val="bg1"/>
                </a:solidFill>
                <a:latin typeface="Aharoni" panose="02010803020104030203" pitchFamily="2" charset="-79"/>
                <a:cs typeface="Aharoni" panose="02010803020104030203" pitchFamily="2" charset="-79"/>
              </a:rPr>
              <a:t>Artificial </a:t>
            </a:r>
            <a:r>
              <a:rPr lang="en-US" sz="2400" b="1" dirty="0">
                <a:solidFill>
                  <a:schemeClr val="bg1"/>
                </a:solidFill>
                <a:latin typeface="Aharoni" panose="02010803020104030203" pitchFamily="2" charset="-79"/>
                <a:cs typeface="Aharoni" panose="02010803020104030203" pitchFamily="2" charset="-79"/>
              </a:rPr>
              <a:t>Language =&gt; </a:t>
            </a:r>
            <a:r>
              <a:rPr lang="th-TH" sz="2400" b="1" dirty="0">
                <a:solidFill>
                  <a:schemeClr val="bg1"/>
                </a:solidFill>
                <a:latin typeface="Aharoni" panose="02010803020104030203" pitchFamily="2" charset="-79"/>
              </a:rPr>
              <a:t>ภาษาสมมุติ ส่วนใหญ่ใช้เพื่ออธิบายให้เข้าใจทฤษฎี หรือใช้เพื่อการทดลอง เพราะภาษาสมมตินั้น เราสร้างขึ้นมาเอง และเป็นภาษาบริสุทธิ์ ไม่มีลักษณะทางการกลายเสียง การเปลี่ยนแปลงเพราะอิทธิพลอื่น ๆ เช่น อิทธิพลของวัฒนธรรม เป็นต้น)</a:t>
            </a:r>
            <a:br>
              <a:rPr lang="th-TH" sz="2400" b="1" dirty="0">
                <a:solidFill>
                  <a:schemeClr val="bg1"/>
                </a:solidFill>
                <a:latin typeface="Aharoni" panose="02010803020104030203" pitchFamily="2" charset="-79"/>
              </a:rPr>
            </a:br>
            <a:r>
              <a:rPr lang="th-TH" sz="2400" b="1" dirty="0" smtClean="0">
                <a:solidFill>
                  <a:schemeClr val="bg1"/>
                </a:solidFill>
                <a:latin typeface="Aharoni" panose="02010803020104030203" pitchFamily="2" charset="-79"/>
              </a:rPr>
              <a:t>		มา</a:t>
            </a:r>
            <a:r>
              <a:rPr lang="th-TH" sz="2400" b="1" dirty="0">
                <a:solidFill>
                  <a:schemeClr val="bg1"/>
                </a:solidFill>
                <a:latin typeface="Aharoni" panose="02010803020104030203" pitchFamily="2" charset="-79"/>
              </a:rPr>
              <a:t>	กิน	</a:t>
            </a:r>
            <a:r>
              <a:rPr lang="th-TH" sz="2400" b="1" dirty="0" err="1">
                <a:solidFill>
                  <a:schemeClr val="bg1"/>
                </a:solidFill>
                <a:latin typeface="Aharoni" panose="02010803020104030203" pitchFamily="2" charset="-79"/>
              </a:rPr>
              <a:t>อิม</a:t>
            </a:r>
            <a:r>
              <a:rPr lang="th-TH" sz="2400" b="1" dirty="0">
                <a:solidFill>
                  <a:schemeClr val="bg1"/>
                </a:solidFill>
                <a:latin typeface="Aharoni" panose="02010803020104030203" pitchFamily="2" charset="-79"/>
              </a:rPr>
              <a:t>มา	</a:t>
            </a:r>
            <a:r>
              <a:rPr lang="th-TH" sz="2400" b="1" dirty="0" smtClean="0">
                <a:solidFill>
                  <a:schemeClr val="bg1"/>
                </a:solidFill>
                <a:latin typeface="Aharoni" panose="02010803020104030203" pitchFamily="2" charset="-79"/>
              </a:rPr>
              <a:t>	กิน</a:t>
            </a:r>
            <a:r>
              <a:rPr lang="th-TH" sz="2400" b="1" dirty="0">
                <a:solidFill>
                  <a:schemeClr val="bg1"/>
                </a:solidFill>
                <a:latin typeface="Aharoni" panose="02010803020104030203" pitchFamily="2" charset="-79"/>
              </a:rPr>
              <a:t>ในอดีต</a:t>
            </a:r>
            <a:br>
              <a:rPr lang="th-TH" sz="2400" b="1" dirty="0">
                <a:solidFill>
                  <a:schemeClr val="bg1"/>
                </a:solidFill>
                <a:latin typeface="Aharoni" panose="02010803020104030203" pitchFamily="2" charset="-79"/>
              </a:rPr>
            </a:br>
            <a:r>
              <a:rPr lang="th-TH" sz="2400" b="1" dirty="0" smtClean="0">
                <a:solidFill>
                  <a:schemeClr val="bg1"/>
                </a:solidFill>
                <a:latin typeface="Aharoni" panose="02010803020104030203" pitchFamily="2" charset="-79"/>
              </a:rPr>
              <a:t>		นา</a:t>
            </a:r>
            <a:r>
              <a:rPr lang="th-TH" sz="2400" b="1" dirty="0">
                <a:solidFill>
                  <a:schemeClr val="bg1"/>
                </a:solidFill>
                <a:latin typeface="Aharoni" panose="02010803020104030203" pitchFamily="2" charset="-79"/>
              </a:rPr>
              <a:t>	นอน	อิน</a:t>
            </a:r>
            <a:r>
              <a:rPr lang="th-TH" sz="2400" b="1" dirty="0" smtClean="0">
                <a:solidFill>
                  <a:schemeClr val="bg1"/>
                </a:solidFill>
                <a:latin typeface="Aharoni" panose="02010803020104030203" pitchFamily="2" charset="-79"/>
              </a:rPr>
              <a:t>นา	</a:t>
            </a:r>
            <a:r>
              <a:rPr lang="th-TH" sz="2400" b="1" dirty="0">
                <a:solidFill>
                  <a:schemeClr val="bg1"/>
                </a:solidFill>
                <a:latin typeface="Aharoni" panose="02010803020104030203" pitchFamily="2" charset="-79"/>
              </a:rPr>
              <a:t>	นอนในอดีต</a:t>
            </a:r>
            <a:br>
              <a:rPr lang="th-TH" sz="2400" b="1" dirty="0">
                <a:solidFill>
                  <a:schemeClr val="bg1"/>
                </a:solidFill>
                <a:latin typeface="Aharoni" panose="02010803020104030203" pitchFamily="2" charset="-79"/>
              </a:rPr>
            </a:br>
            <a:r>
              <a:rPr lang="th-TH" sz="2400" b="1" dirty="0" smtClean="0">
                <a:solidFill>
                  <a:schemeClr val="bg1"/>
                </a:solidFill>
                <a:latin typeface="Aharoni" panose="02010803020104030203" pitchFamily="2" charset="-79"/>
              </a:rPr>
              <a:t>		ดา</a:t>
            </a:r>
            <a:r>
              <a:rPr lang="th-TH" sz="2400" b="1" dirty="0">
                <a:solidFill>
                  <a:schemeClr val="bg1"/>
                </a:solidFill>
                <a:latin typeface="Aharoni" panose="02010803020104030203" pitchFamily="2" charset="-79"/>
              </a:rPr>
              <a:t>	นั่ง	อินดา	</a:t>
            </a:r>
            <a:r>
              <a:rPr lang="th-TH" sz="2400" b="1" dirty="0" smtClean="0">
                <a:solidFill>
                  <a:schemeClr val="bg1"/>
                </a:solidFill>
                <a:latin typeface="Aharoni" panose="02010803020104030203" pitchFamily="2" charset="-79"/>
              </a:rPr>
              <a:t>	นั่ง</a:t>
            </a:r>
            <a:r>
              <a:rPr lang="th-TH" sz="2400" b="1" dirty="0">
                <a:solidFill>
                  <a:schemeClr val="bg1"/>
                </a:solidFill>
                <a:latin typeface="Aharoni" panose="02010803020104030203" pitchFamily="2" charset="-79"/>
              </a:rPr>
              <a:t>ในอดีต</a:t>
            </a:r>
            <a:br>
              <a:rPr lang="th-TH" sz="2400" b="1" dirty="0">
                <a:solidFill>
                  <a:schemeClr val="bg1"/>
                </a:solidFill>
                <a:latin typeface="Aharoni" panose="02010803020104030203" pitchFamily="2" charset="-79"/>
              </a:rPr>
            </a:br>
            <a:r>
              <a:rPr lang="th-TH" sz="2400" b="1" dirty="0" smtClean="0">
                <a:solidFill>
                  <a:schemeClr val="bg1"/>
                </a:solidFill>
                <a:latin typeface="Aharoni" panose="02010803020104030203" pitchFamily="2" charset="-79"/>
              </a:rPr>
              <a:t>		ลา</a:t>
            </a:r>
            <a:r>
              <a:rPr lang="th-TH" sz="2400" b="1" dirty="0">
                <a:solidFill>
                  <a:schemeClr val="bg1"/>
                </a:solidFill>
                <a:latin typeface="Aharoni" panose="02010803020104030203" pitchFamily="2" charset="-79"/>
              </a:rPr>
              <a:t>	เดิน	อินลา	</a:t>
            </a:r>
            <a:r>
              <a:rPr lang="th-TH" sz="2400" b="1" dirty="0" smtClean="0">
                <a:solidFill>
                  <a:schemeClr val="bg1"/>
                </a:solidFill>
                <a:latin typeface="Aharoni" panose="02010803020104030203" pitchFamily="2" charset="-79"/>
              </a:rPr>
              <a:t>	เดิน</a:t>
            </a:r>
            <a:r>
              <a:rPr lang="th-TH" sz="2400" b="1" dirty="0">
                <a:solidFill>
                  <a:schemeClr val="bg1"/>
                </a:solidFill>
                <a:latin typeface="Aharoni" panose="02010803020104030203" pitchFamily="2" charset="-79"/>
              </a:rPr>
              <a:t>ในอดีต</a:t>
            </a:r>
            <a:br>
              <a:rPr lang="th-TH" sz="2400" b="1" dirty="0">
                <a:solidFill>
                  <a:schemeClr val="bg1"/>
                </a:solidFill>
                <a:latin typeface="Aharoni" panose="02010803020104030203" pitchFamily="2" charset="-79"/>
              </a:rPr>
            </a:br>
            <a:r>
              <a:rPr lang="th-TH" sz="2400" b="1" dirty="0" smtClean="0">
                <a:solidFill>
                  <a:schemeClr val="bg1"/>
                </a:solidFill>
                <a:latin typeface="Aharoni" panose="02010803020104030203" pitchFamily="2" charset="-79"/>
              </a:rPr>
              <a:t>		รา</a:t>
            </a:r>
            <a:r>
              <a:rPr lang="th-TH" sz="2400" b="1" dirty="0">
                <a:solidFill>
                  <a:schemeClr val="bg1"/>
                </a:solidFill>
                <a:latin typeface="Aharoni" panose="02010803020104030203" pitchFamily="2" charset="-79"/>
              </a:rPr>
              <a:t>	ฝัน	อินรา	</a:t>
            </a:r>
            <a:r>
              <a:rPr lang="th-TH" sz="2400" b="1" dirty="0" smtClean="0">
                <a:solidFill>
                  <a:schemeClr val="bg1"/>
                </a:solidFill>
                <a:latin typeface="Aharoni" panose="02010803020104030203" pitchFamily="2" charset="-79"/>
              </a:rPr>
              <a:t>	ฝัน</a:t>
            </a:r>
            <a:r>
              <a:rPr lang="th-TH" sz="2400" b="1" dirty="0">
                <a:solidFill>
                  <a:schemeClr val="bg1"/>
                </a:solidFill>
                <a:latin typeface="Aharoni" panose="02010803020104030203" pitchFamily="2" charset="-79"/>
              </a:rPr>
              <a:t>ในอดีต</a:t>
            </a:r>
            <a:br>
              <a:rPr lang="th-TH" sz="2400" b="1" dirty="0">
                <a:solidFill>
                  <a:schemeClr val="bg1"/>
                </a:solidFill>
                <a:latin typeface="Aharoni" panose="02010803020104030203" pitchFamily="2" charset="-79"/>
              </a:rPr>
            </a:br>
            <a:r>
              <a:rPr lang="th-TH" sz="2400" b="1" dirty="0" smtClean="0">
                <a:solidFill>
                  <a:schemeClr val="bg1"/>
                </a:solidFill>
                <a:latin typeface="Aharoni" panose="02010803020104030203" pitchFamily="2" charset="-79"/>
              </a:rPr>
              <a:t>		</a:t>
            </a:r>
            <a:r>
              <a:rPr lang="th-TH" sz="2400" b="1" dirty="0" err="1" smtClean="0">
                <a:solidFill>
                  <a:schemeClr val="bg1"/>
                </a:solidFill>
                <a:latin typeface="Aharoni" panose="02010803020104030203" pitchFamily="2" charset="-79"/>
              </a:rPr>
              <a:t>ฟา</a:t>
            </a:r>
            <a:r>
              <a:rPr lang="th-TH" sz="2400" b="1" dirty="0">
                <a:solidFill>
                  <a:schemeClr val="bg1"/>
                </a:solidFill>
                <a:latin typeface="Aharoni" panose="02010803020104030203" pitchFamily="2" charset="-79"/>
              </a:rPr>
              <a:t>	วิ่ง	</a:t>
            </a:r>
            <a:r>
              <a:rPr lang="th-TH" sz="2400" b="1" dirty="0" err="1">
                <a:solidFill>
                  <a:schemeClr val="bg1"/>
                </a:solidFill>
                <a:latin typeface="Aharoni" panose="02010803020104030203" pitchFamily="2" charset="-79"/>
              </a:rPr>
              <a:t>อิมฟา</a:t>
            </a:r>
            <a:r>
              <a:rPr lang="th-TH" sz="2400" b="1" dirty="0">
                <a:solidFill>
                  <a:schemeClr val="bg1"/>
                </a:solidFill>
                <a:latin typeface="Aharoni" panose="02010803020104030203" pitchFamily="2" charset="-79"/>
              </a:rPr>
              <a:t>	</a:t>
            </a:r>
            <a:r>
              <a:rPr lang="th-TH" sz="2400" b="1" dirty="0" smtClean="0">
                <a:solidFill>
                  <a:schemeClr val="bg1"/>
                </a:solidFill>
                <a:latin typeface="Aharoni" panose="02010803020104030203" pitchFamily="2" charset="-79"/>
              </a:rPr>
              <a:t>	วิ่ง</a:t>
            </a:r>
            <a:r>
              <a:rPr lang="th-TH" sz="2400" b="1" dirty="0">
                <a:solidFill>
                  <a:schemeClr val="bg1"/>
                </a:solidFill>
                <a:latin typeface="Aharoni" panose="02010803020104030203" pitchFamily="2" charset="-79"/>
              </a:rPr>
              <a:t>ในอดีต</a:t>
            </a:r>
            <a:br>
              <a:rPr lang="th-TH" sz="2400" b="1" dirty="0">
                <a:solidFill>
                  <a:schemeClr val="bg1"/>
                </a:solidFill>
                <a:latin typeface="Aharoni" panose="02010803020104030203" pitchFamily="2" charset="-79"/>
              </a:rPr>
            </a:br>
            <a:r>
              <a:rPr lang="th-TH" sz="2400" b="1" dirty="0" smtClean="0">
                <a:solidFill>
                  <a:schemeClr val="bg1"/>
                </a:solidFill>
                <a:latin typeface="Aharoni" panose="02010803020104030203" pitchFamily="2" charset="-79"/>
              </a:rPr>
              <a:t>		งา</a:t>
            </a:r>
            <a:r>
              <a:rPr lang="th-TH" sz="2400" b="1" dirty="0">
                <a:solidFill>
                  <a:schemeClr val="bg1"/>
                </a:solidFill>
                <a:latin typeface="Aharoni" panose="02010803020104030203" pitchFamily="2" charset="-79"/>
              </a:rPr>
              <a:t>	ร้อง	อิงงา	</a:t>
            </a:r>
            <a:r>
              <a:rPr lang="th-TH" sz="2400" b="1" dirty="0" smtClean="0">
                <a:solidFill>
                  <a:schemeClr val="bg1"/>
                </a:solidFill>
                <a:latin typeface="Aharoni" panose="02010803020104030203" pitchFamily="2" charset="-79"/>
              </a:rPr>
              <a:t>	ร้อง</a:t>
            </a:r>
            <a:r>
              <a:rPr lang="th-TH" sz="2400" b="1" dirty="0">
                <a:solidFill>
                  <a:schemeClr val="bg1"/>
                </a:solidFill>
                <a:latin typeface="Aharoni" panose="02010803020104030203" pitchFamily="2" charset="-79"/>
              </a:rPr>
              <a:t>ในอดีต</a:t>
            </a:r>
            <a:br>
              <a:rPr lang="th-TH" sz="2400" b="1" dirty="0">
                <a:solidFill>
                  <a:schemeClr val="bg1"/>
                </a:solidFill>
                <a:latin typeface="Aharoni" panose="02010803020104030203" pitchFamily="2" charset="-79"/>
              </a:rPr>
            </a:br>
            <a:r>
              <a:rPr lang="th-TH" sz="2400" b="1" dirty="0" smtClean="0">
                <a:solidFill>
                  <a:schemeClr val="bg1"/>
                </a:solidFill>
                <a:latin typeface="Aharoni" panose="02010803020104030203" pitchFamily="2" charset="-79"/>
              </a:rPr>
              <a:t>		ปา</a:t>
            </a:r>
            <a:r>
              <a:rPr lang="th-TH" sz="2400" b="1" dirty="0">
                <a:solidFill>
                  <a:schemeClr val="bg1"/>
                </a:solidFill>
                <a:latin typeface="Aharoni" panose="02010803020104030203" pitchFamily="2" charset="-79"/>
              </a:rPr>
              <a:t>	ตาย	</a:t>
            </a:r>
            <a:r>
              <a:rPr lang="th-TH" sz="2400" b="1" dirty="0" err="1">
                <a:solidFill>
                  <a:schemeClr val="bg1"/>
                </a:solidFill>
                <a:latin typeface="Aharoni" panose="02010803020104030203" pitchFamily="2" charset="-79"/>
              </a:rPr>
              <a:t>อิม</a:t>
            </a:r>
            <a:r>
              <a:rPr lang="th-TH" sz="2400" b="1" dirty="0">
                <a:solidFill>
                  <a:schemeClr val="bg1"/>
                </a:solidFill>
                <a:latin typeface="Aharoni" panose="02010803020104030203" pitchFamily="2" charset="-79"/>
              </a:rPr>
              <a:t>ปา	</a:t>
            </a:r>
            <a:r>
              <a:rPr lang="th-TH" sz="2400" b="1" dirty="0" smtClean="0">
                <a:solidFill>
                  <a:schemeClr val="bg1"/>
                </a:solidFill>
                <a:latin typeface="Aharoni" panose="02010803020104030203" pitchFamily="2" charset="-79"/>
              </a:rPr>
              <a:t>	ตาย</a:t>
            </a:r>
            <a:r>
              <a:rPr lang="th-TH" sz="2400" b="1" dirty="0">
                <a:solidFill>
                  <a:schemeClr val="bg1"/>
                </a:solidFill>
                <a:latin typeface="Aharoni" panose="02010803020104030203" pitchFamily="2" charset="-79"/>
              </a:rPr>
              <a:t>ในอดีต</a:t>
            </a:r>
            <a:br>
              <a:rPr lang="th-TH" sz="2400" b="1" dirty="0">
                <a:solidFill>
                  <a:schemeClr val="bg1"/>
                </a:solidFill>
                <a:latin typeface="Aharoni" panose="02010803020104030203" pitchFamily="2" charset="-79"/>
              </a:rPr>
            </a:br>
            <a:r>
              <a:rPr lang="th-TH" sz="2400" b="1" dirty="0" smtClean="0">
                <a:solidFill>
                  <a:schemeClr val="bg1"/>
                </a:solidFill>
                <a:latin typeface="Aharoni" panose="02010803020104030203" pitchFamily="2" charset="-79"/>
              </a:rPr>
              <a:t>		กา</a:t>
            </a:r>
            <a:r>
              <a:rPr lang="th-TH" sz="2400" b="1" dirty="0">
                <a:solidFill>
                  <a:schemeClr val="bg1"/>
                </a:solidFill>
                <a:latin typeface="Aharoni" panose="02010803020104030203" pitchFamily="2" charset="-79"/>
              </a:rPr>
              <a:t>	แพ้	อิงกา	</a:t>
            </a:r>
            <a:r>
              <a:rPr lang="th-TH" sz="2400" b="1" dirty="0" smtClean="0">
                <a:solidFill>
                  <a:schemeClr val="bg1"/>
                </a:solidFill>
                <a:latin typeface="Aharoni" panose="02010803020104030203" pitchFamily="2" charset="-79"/>
              </a:rPr>
              <a:t>	แพ้</a:t>
            </a:r>
            <a:r>
              <a:rPr lang="th-TH" sz="2400" b="1" dirty="0">
                <a:solidFill>
                  <a:schemeClr val="bg1"/>
                </a:solidFill>
                <a:latin typeface="Aharoni" panose="02010803020104030203" pitchFamily="2" charset="-79"/>
              </a:rPr>
              <a:t>ในอดีต</a:t>
            </a:r>
            <a:br>
              <a:rPr lang="th-TH" sz="2400" b="1" dirty="0">
                <a:solidFill>
                  <a:schemeClr val="bg1"/>
                </a:solidFill>
                <a:latin typeface="Aharoni" panose="02010803020104030203" pitchFamily="2" charset="-79"/>
              </a:rPr>
            </a:br>
            <a:r>
              <a:rPr lang="th-TH" sz="2400" b="1" dirty="0" smtClean="0">
                <a:solidFill>
                  <a:schemeClr val="bg1"/>
                </a:solidFill>
                <a:latin typeface="Aharoni" panose="02010803020104030203" pitchFamily="2" charset="-79"/>
              </a:rPr>
              <a:t>		ตา</a:t>
            </a:r>
            <a:r>
              <a:rPr lang="th-TH" sz="2400" b="1" dirty="0">
                <a:solidFill>
                  <a:schemeClr val="bg1"/>
                </a:solidFill>
                <a:latin typeface="Aharoni" panose="02010803020104030203" pitchFamily="2" charset="-79"/>
              </a:rPr>
              <a:t>	ชนะ	ตา	</a:t>
            </a:r>
            <a:r>
              <a:rPr lang="th-TH" sz="2400" b="1" dirty="0" smtClean="0">
                <a:solidFill>
                  <a:schemeClr val="bg1"/>
                </a:solidFill>
                <a:latin typeface="Aharoni" panose="02010803020104030203" pitchFamily="2" charset="-79"/>
              </a:rPr>
              <a:t>	ชนะ</a:t>
            </a:r>
            <a:r>
              <a:rPr lang="th-TH" sz="2400" b="1" dirty="0">
                <a:solidFill>
                  <a:schemeClr val="bg1"/>
                </a:solidFill>
                <a:latin typeface="Aharoni" panose="02010803020104030203" pitchFamily="2" charset="-79"/>
              </a:rPr>
              <a:t>ในอดีต</a:t>
            </a:r>
          </a:p>
        </p:txBody>
      </p:sp>
    </p:spTree>
    <p:extLst>
      <p:ext uri="{BB962C8B-B14F-4D97-AF65-F5344CB8AC3E}">
        <p14:creationId xmlns:p14="http://schemas.microsoft.com/office/powerpoint/2010/main" val="148857588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ตัวแทนเนื้อหา 2"/>
          <p:cNvSpPr>
            <a:spLocks noGrp="1"/>
          </p:cNvSpPr>
          <p:nvPr>
            <p:ph idx="1"/>
          </p:nvPr>
        </p:nvSpPr>
        <p:spPr/>
        <p:txBody>
          <a:bodyPr>
            <a:normAutofit/>
          </a:bodyPr>
          <a:lstStyle/>
          <a:p>
            <a:pPr marL="0" indent="0">
              <a:buNone/>
            </a:pPr>
            <a:r>
              <a:rPr lang="th-TH" sz="2400" b="1" dirty="0">
                <a:solidFill>
                  <a:schemeClr val="bg1"/>
                </a:solidFill>
                <a:latin typeface="Aharoni" panose="02010803020104030203" pitchFamily="2" charset="-79"/>
              </a:rPr>
              <a:t>จากข้อมูลนี้ ผู้วิเคราะห์ไม่มีความจำเป็นต้องวิเคราะห์ เพื่อหาหน่วยคำ เพราะข้อมูลได้บอกเอาไว้อย่างละเอียดแล้ว แต่สิ่งที่ผู้วิเคราะห์ต้องค้นหา คือ หน่วยคำย่อยของหน่วยคำเติมสร้างกริยาในอดีต </a:t>
            </a:r>
            <a:r>
              <a:rPr lang="en-US" sz="2400" b="1" dirty="0" smtClean="0">
                <a:solidFill>
                  <a:schemeClr val="bg1"/>
                </a:solidFill>
                <a:latin typeface="Aharoni" panose="02010803020104030203" pitchFamily="2" charset="-79"/>
                <a:cs typeface="Aharoni" panose="02010803020104030203" pitchFamily="2" charset="-79"/>
              </a:rPr>
              <a:t>(Past </a:t>
            </a:r>
            <a:r>
              <a:rPr lang="en-US" sz="2400" b="1" dirty="0">
                <a:solidFill>
                  <a:schemeClr val="bg1"/>
                </a:solidFill>
                <a:latin typeface="Aharoni" panose="02010803020104030203" pitchFamily="2" charset="-79"/>
                <a:cs typeface="Aharoni" panose="02010803020104030203" pitchFamily="2" charset="-79"/>
              </a:rPr>
              <a:t>Tense Maker Morpheme) </a:t>
            </a:r>
            <a:r>
              <a:rPr lang="th-TH" sz="2400" b="1" dirty="0">
                <a:solidFill>
                  <a:schemeClr val="bg1"/>
                </a:solidFill>
                <a:latin typeface="Aharoni" panose="02010803020104030203" pitchFamily="2" charset="-79"/>
              </a:rPr>
              <a:t>และเมื่อพิจารณาข้อมูลทั้งหมดพบว่า มีกลุ่มของเสียง 4 กลุ่ม ที่มีความหมายเดียวกัน หรือพูดอีกอย่างหนึ่งก็คือ มีหน่วยคำย่อย 4 หน่วยคำย่อยและเป็นหน่วยคำย่อยของหน่วยคำเติมสร้างกริยาในอดีต หน่วยคำย่อยทั้ง 4 </a:t>
            </a:r>
            <a:r>
              <a:rPr lang="th-TH" sz="2400" b="1" dirty="0" smtClean="0">
                <a:solidFill>
                  <a:schemeClr val="bg1"/>
                </a:solidFill>
                <a:latin typeface="Aharoni" panose="02010803020104030203" pitchFamily="2" charset="-79"/>
              </a:rPr>
              <a:t>ได้แก่</a:t>
            </a:r>
          </a:p>
          <a:p>
            <a:pPr marL="0" indent="0">
              <a:buNone/>
            </a:pPr>
            <a:r>
              <a:rPr lang="th-TH" sz="2400" b="1" dirty="0">
                <a:solidFill>
                  <a:schemeClr val="bg1"/>
                </a:solidFill>
                <a:latin typeface="Aharoni" panose="02010803020104030203" pitchFamily="2" charset="-79"/>
              </a:rPr>
              <a:t/>
            </a:r>
            <a:br>
              <a:rPr lang="th-TH" sz="2400" b="1" dirty="0">
                <a:solidFill>
                  <a:schemeClr val="bg1"/>
                </a:solidFill>
                <a:latin typeface="Aharoni" panose="02010803020104030203" pitchFamily="2" charset="-79"/>
              </a:rPr>
            </a:br>
            <a:endParaRPr lang="th-TH" sz="2400" b="1" dirty="0">
              <a:solidFill>
                <a:schemeClr val="bg1"/>
              </a:solidFill>
              <a:latin typeface="Aharoni" panose="02010803020104030203" pitchFamily="2" charset="-79"/>
            </a:endParaRPr>
          </a:p>
        </p:txBody>
      </p:sp>
      <p:pic>
        <p:nvPicPr>
          <p:cNvPr id="4" name="รูปภาพ 3"/>
          <p:cNvPicPr>
            <a:picLocks noChangeAspect="1"/>
          </p:cNvPicPr>
          <p:nvPr/>
        </p:nvPicPr>
        <p:blipFill>
          <a:blip r:embed="rId3"/>
          <a:stretch>
            <a:fillRect/>
          </a:stretch>
        </p:blipFill>
        <p:spPr>
          <a:xfrm>
            <a:off x="1371600" y="3219450"/>
            <a:ext cx="5314951" cy="1171401"/>
          </a:xfrm>
          <a:prstGeom prst="rect">
            <a:avLst/>
          </a:prstGeom>
        </p:spPr>
      </p:pic>
      <p:sp>
        <p:nvSpPr>
          <p:cNvPr id="6" name="สี่เหลี่ยมผืนผ้า 5"/>
          <p:cNvSpPr/>
          <p:nvPr/>
        </p:nvSpPr>
        <p:spPr>
          <a:xfrm>
            <a:off x="981075" y="4660553"/>
            <a:ext cx="9315450" cy="954107"/>
          </a:xfrm>
          <a:prstGeom prst="rect">
            <a:avLst/>
          </a:prstGeom>
        </p:spPr>
        <p:txBody>
          <a:bodyPr wrap="square">
            <a:spAutoFit/>
          </a:bodyPr>
          <a:lstStyle/>
          <a:p>
            <a:r>
              <a:rPr lang="th-TH" b="1" dirty="0" smtClean="0">
                <a:solidFill>
                  <a:schemeClr val="bg1"/>
                </a:solidFill>
              </a:rPr>
              <a:t>	ขั้นต่อไปคือ หาข้อสรุปให้ได้ว่า หน่วยคำย่อย </a:t>
            </a:r>
            <a:r>
              <a:rPr lang="th-TH" b="1" dirty="0" err="1" smtClean="0">
                <a:solidFill>
                  <a:schemeClr val="bg1"/>
                </a:solidFill>
              </a:rPr>
              <a:t>อิม</a:t>
            </a:r>
            <a:r>
              <a:rPr lang="th-TH" b="1" dirty="0" smtClean="0">
                <a:solidFill>
                  <a:schemeClr val="bg1"/>
                </a:solidFill>
              </a:rPr>
              <a:t> อิน และ อิง มีการกระจายอย่างไร ส่วน </a:t>
            </a:r>
            <a:r>
              <a:rPr lang="th-TH" b="1" dirty="0">
                <a:solidFill>
                  <a:schemeClr val="bg1"/>
                </a:solidFill>
              </a:rPr>
              <a:t> </a:t>
            </a:r>
            <a:r>
              <a:rPr lang="th-TH" b="1" dirty="0" smtClean="0">
                <a:solidFill>
                  <a:schemeClr val="bg1"/>
                </a:solidFill>
              </a:rPr>
              <a:t>    นั้น ไม่มีความจำเป็นต้องหาการกระจาย เพราะเป็นหน่วยคำย่อยที่เกิดจากเงื่อนไขทางหน่วยคำ</a:t>
            </a:r>
            <a:endParaRPr lang="th-TH" b="1" dirty="0">
              <a:solidFill>
                <a:schemeClr val="bg1"/>
              </a:solidFill>
            </a:endParaRPr>
          </a:p>
        </p:txBody>
      </p:sp>
      <p:pic>
        <p:nvPicPr>
          <p:cNvPr id="7" name="รูปภาพ 6"/>
          <p:cNvPicPr>
            <a:picLocks noChangeAspect="1"/>
          </p:cNvPicPr>
          <p:nvPr/>
        </p:nvPicPr>
        <p:blipFill>
          <a:blip r:embed="rId4"/>
          <a:stretch>
            <a:fillRect/>
          </a:stretch>
        </p:blipFill>
        <p:spPr>
          <a:xfrm>
            <a:off x="9705974" y="4671481"/>
            <a:ext cx="6704851" cy="466125"/>
          </a:xfrm>
          <a:prstGeom prst="rect">
            <a:avLst/>
          </a:prstGeom>
        </p:spPr>
      </p:pic>
    </p:spTree>
    <p:extLst>
      <p:ext uri="{BB962C8B-B14F-4D97-AF65-F5344CB8AC3E}">
        <p14:creationId xmlns:p14="http://schemas.microsoft.com/office/powerpoint/2010/main" val="358735231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289932" y="256478"/>
            <a:ext cx="11820291" cy="6222381"/>
          </a:xfrm>
        </p:spPr>
        <p:txBody>
          <a:bodyPr>
            <a:noAutofit/>
          </a:bodyPr>
          <a:lstStyle/>
          <a:p>
            <a:pPr indent="360000"/>
            <a:r>
              <a:rPr lang="th-TH" sz="4000" b="1" dirty="0">
                <a:solidFill>
                  <a:schemeClr val="bg1"/>
                </a:solidFill>
                <a:latin typeface="Aharoni" panose="02010803020104030203" pitchFamily="2" charset="-79"/>
              </a:rPr>
              <a:t>		วิสมัย มโนมัย</a:t>
            </a:r>
            <a:r>
              <a:rPr lang="th-TH" sz="4000" b="1" dirty="0" err="1">
                <a:solidFill>
                  <a:schemeClr val="bg1"/>
                </a:solidFill>
                <a:latin typeface="Aharoni" panose="02010803020104030203" pitchFamily="2" charset="-79"/>
              </a:rPr>
              <a:t>พิบูลย์</a:t>
            </a:r>
            <a:r>
              <a:rPr lang="th-TH" sz="4000" b="1" dirty="0">
                <a:solidFill>
                  <a:schemeClr val="bg1"/>
                </a:solidFill>
                <a:latin typeface="Aharoni" panose="02010803020104030203" pitchFamily="2" charset="-79"/>
              </a:rPr>
              <a:t>  “หน่วยคำ คือ หน่วยที่มีความหมายที่เล็กที่สุด อาจจะเป็นคำ หรือเป็นส่วนของคำ ความหมายของหน่วยคำจะคงเดิมเสมอไม่ว่าจะอยู่ที่ใดของประโยค หน่วยคำมีหลายขนาด บางทีเป็นเพียงส่วนของคำเท่านั้น จะตัดสินว่าเป็นหน่วยคำได้หรือไม่ ขึ้นอยู่กับการพิจารณาว่าคำนั้นสามารถแยกออกเป็นส่วนที่เล็ก โดยมีความหมายได้อีกหรือไม่ ถ้าไม่สามารถแยกให้เล็กลงได้อีกโดยมีความหมายแล้ว ก็ถือว่าเป็นหน่วยคำ เช่น ประตู ถือว่าเป็น 1 หน่วยคำ เพราะถึงแม้แยกเป็น ประ และ ตู ได้ก็มีความหมายเป็นอย่างอื่น โรงเรียน ถือเป็น 2 หน่วยคำ คือ โรง และ เรียน เพราะ สามารถแยกออกได้ ในภาษาอังกฤษ </a:t>
            </a:r>
            <a:r>
              <a:rPr lang="en-US" sz="2400" b="1" dirty="0">
                <a:solidFill>
                  <a:schemeClr val="bg1"/>
                </a:solidFill>
                <a:latin typeface="Aharoni" panose="02010803020104030203" pitchFamily="2" charset="-79"/>
                <a:cs typeface="Aharoni" panose="02010803020104030203" pitchFamily="2" charset="-79"/>
              </a:rPr>
              <a:t>dogs “s” </a:t>
            </a:r>
            <a:r>
              <a:rPr lang="th-TH" sz="4000" b="1" dirty="0">
                <a:solidFill>
                  <a:schemeClr val="bg1"/>
                </a:solidFill>
                <a:latin typeface="Aharoni" panose="02010803020104030203" pitchFamily="2" charset="-79"/>
              </a:rPr>
              <a:t>แสดงความหมายเป็นพหูพจน์ สุนัขหลายตัวถือว่า </a:t>
            </a:r>
            <a:r>
              <a:rPr lang="th-TH" sz="2400" b="1" dirty="0">
                <a:solidFill>
                  <a:schemeClr val="bg1"/>
                </a:solidFill>
                <a:latin typeface="Aharoni" panose="02010803020104030203" pitchFamily="2" charset="-79"/>
              </a:rPr>
              <a:t>“ – </a:t>
            </a:r>
            <a:r>
              <a:rPr lang="en-US" sz="2400" b="1" dirty="0">
                <a:solidFill>
                  <a:schemeClr val="bg1"/>
                </a:solidFill>
                <a:latin typeface="Aharoni" panose="02010803020104030203" pitchFamily="2" charset="-79"/>
                <a:cs typeface="Aharoni" panose="02010803020104030203" pitchFamily="2" charset="-79"/>
              </a:rPr>
              <a:t>s” </a:t>
            </a:r>
            <a:r>
              <a:rPr lang="th-TH" sz="4000" b="1" dirty="0">
                <a:solidFill>
                  <a:schemeClr val="bg1"/>
                </a:solidFill>
                <a:latin typeface="Aharoni" panose="02010803020104030203" pitchFamily="2" charset="-79"/>
              </a:rPr>
              <a:t>เป็นหน่วยคำ หน่วยคำแบ่งเป็นกลุ่มใหญ่ ๆ 2 กลุ่ม คือ หน่วยคำอิสระ คือ เกิดลำพังได้ และหน่วยคำไม่มีอิสระ คือ เกิดลำพังไม่ได้”</a:t>
            </a:r>
          </a:p>
        </p:txBody>
      </p:sp>
    </p:spTree>
    <p:extLst>
      <p:ext uri="{BB962C8B-B14F-4D97-AF65-F5344CB8AC3E}">
        <p14:creationId xmlns:p14="http://schemas.microsoft.com/office/powerpoint/2010/main" val="67085901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312235" y="769436"/>
            <a:ext cx="11586116" cy="4761570"/>
          </a:xfrm>
        </p:spPr>
        <p:txBody>
          <a:bodyPr>
            <a:normAutofit/>
          </a:bodyPr>
          <a:lstStyle/>
          <a:p>
            <a:r>
              <a:rPr lang="th-TH" sz="4400" b="1" dirty="0">
                <a:solidFill>
                  <a:schemeClr val="bg1"/>
                </a:solidFill>
                <a:latin typeface="Aharoni" panose="02010803020104030203" pitchFamily="2" charset="-79"/>
              </a:rPr>
              <a:t>	สมเกียรติ </a:t>
            </a:r>
            <a:r>
              <a:rPr lang="th-TH" sz="4400" b="1" dirty="0" err="1">
                <a:solidFill>
                  <a:schemeClr val="bg1"/>
                </a:solidFill>
                <a:latin typeface="Aharoni" panose="02010803020104030203" pitchFamily="2" charset="-79"/>
              </a:rPr>
              <a:t>ภู่พัฒน์</a:t>
            </a:r>
            <a:r>
              <a:rPr lang="th-TH" sz="4400" b="1" dirty="0">
                <a:solidFill>
                  <a:schemeClr val="bg1"/>
                </a:solidFill>
                <a:latin typeface="Aharoni" panose="02010803020104030203" pitchFamily="2" charset="-79"/>
              </a:rPr>
              <a:t>วิบูลย์ (วารสารภาษาและวัฒนธรรม ปีที่ 6 ฉบับที่ 2) ให้ความหมายไว้ว่า สาเหตุที่หน่วยคำเล็กที่สุดนั้น เพราะ</a:t>
            </a:r>
            <a:br>
              <a:rPr lang="th-TH" sz="4400" b="1" dirty="0">
                <a:solidFill>
                  <a:schemeClr val="bg1"/>
                </a:solidFill>
                <a:latin typeface="Aharoni" panose="02010803020104030203" pitchFamily="2" charset="-79"/>
              </a:rPr>
            </a:br>
            <a:r>
              <a:rPr lang="th-TH" sz="4400" b="1" dirty="0">
                <a:solidFill>
                  <a:schemeClr val="bg1"/>
                </a:solidFill>
                <a:latin typeface="Aharoni" panose="02010803020104030203" pitchFamily="2" charset="-79"/>
              </a:rPr>
              <a:t>		- 	หน่วยคำประกอบด้วย หน่วยเสียง มาเรียงตัวกัน</a:t>
            </a:r>
            <a:br>
              <a:rPr lang="th-TH" sz="4400" b="1" dirty="0">
                <a:solidFill>
                  <a:schemeClr val="bg1"/>
                </a:solidFill>
                <a:latin typeface="Aharoni" panose="02010803020104030203" pitchFamily="2" charset="-79"/>
              </a:rPr>
            </a:br>
            <a:r>
              <a:rPr lang="th-TH" sz="4400" b="1" dirty="0">
                <a:solidFill>
                  <a:schemeClr val="bg1"/>
                </a:solidFill>
                <a:latin typeface="Aharoni" panose="02010803020104030203" pitchFamily="2" charset="-79"/>
              </a:rPr>
              <a:t>		-	หน่วยคำหนึ่งหน่วยคำ จะมีความหมายได้เพียงหนึ่งความหมายเท่านั้น</a:t>
            </a:r>
            <a:br>
              <a:rPr lang="th-TH" sz="4400" b="1" dirty="0">
                <a:solidFill>
                  <a:schemeClr val="bg1"/>
                </a:solidFill>
                <a:latin typeface="Aharoni" panose="02010803020104030203" pitchFamily="2" charset="-79"/>
              </a:rPr>
            </a:br>
            <a:r>
              <a:rPr lang="th-TH" sz="4400" b="1" dirty="0">
                <a:solidFill>
                  <a:schemeClr val="bg1"/>
                </a:solidFill>
                <a:latin typeface="Aharoni" panose="02010803020104030203" pitchFamily="2" charset="-79"/>
              </a:rPr>
              <a:t>		-	เราไม่สามารถแยกหน่วยคำต่อไปได้อีกแล้ว</a:t>
            </a:r>
            <a:br>
              <a:rPr lang="th-TH" sz="4400" b="1" dirty="0">
                <a:solidFill>
                  <a:schemeClr val="bg1"/>
                </a:solidFill>
                <a:latin typeface="Aharoni" panose="02010803020104030203" pitchFamily="2" charset="-79"/>
              </a:rPr>
            </a:br>
            <a:endParaRPr lang="th-TH" sz="4400" b="1" dirty="0">
              <a:solidFill>
                <a:schemeClr val="bg1"/>
              </a:solidFill>
              <a:latin typeface="Aharoni" panose="02010803020104030203" pitchFamily="2" charset="-79"/>
            </a:endParaRPr>
          </a:p>
        </p:txBody>
      </p:sp>
    </p:spTree>
    <p:extLst>
      <p:ext uri="{BB962C8B-B14F-4D97-AF65-F5344CB8AC3E}">
        <p14:creationId xmlns:p14="http://schemas.microsoft.com/office/powerpoint/2010/main" val="115839896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684211" y="301083"/>
            <a:ext cx="11102627" cy="5854389"/>
          </a:xfrm>
        </p:spPr>
        <p:txBody>
          <a:bodyPr>
            <a:normAutofit/>
          </a:bodyPr>
          <a:lstStyle/>
          <a:p>
            <a:r>
              <a:rPr lang="th-TH" sz="6000" b="1" dirty="0">
                <a:solidFill>
                  <a:schemeClr val="bg1"/>
                </a:solidFill>
                <a:latin typeface="Aharoni" panose="02010803020104030203" pitchFamily="2" charset="-79"/>
              </a:rPr>
              <a:t>สรุป</a:t>
            </a:r>
            <a:r>
              <a:rPr lang="th-TH" sz="4800" b="1" dirty="0">
                <a:solidFill>
                  <a:schemeClr val="bg1"/>
                </a:solidFill>
                <a:latin typeface="Aharoni" panose="02010803020104030203" pitchFamily="2" charset="-79"/>
              </a:rPr>
              <a:t/>
            </a:r>
            <a:br>
              <a:rPr lang="th-TH" sz="4800" b="1" dirty="0">
                <a:solidFill>
                  <a:schemeClr val="bg1"/>
                </a:solidFill>
                <a:latin typeface="Aharoni" panose="02010803020104030203" pitchFamily="2" charset="-79"/>
              </a:rPr>
            </a:br>
            <a:r>
              <a:rPr lang="th-TH" sz="4800" b="1" dirty="0">
                <a:solidFill>
                  <a:schemeClr val="bg1"/>
                </a:solidFill>
                <a:latin typeface="Aharoni" panose="02010803020104030203" pitchFamily="2" charset="-79"/>
              </a:rPr>
              <a:t>	</a:t>
            </a:r>
            <a:r>
              <a:rPr lang="th-TH" sz="4800" b="1" dirty="0" smtClean="0">
                <a:solidFill>
                  <a:schemeClr val="bg1"/>
                </a:solidFill>
                <a:latin typeface="Aharoni" panose="02010803020104030203" pitchFamily="2" charset="-79"/>
              </a:rPr>
              <a:t>	หน่วยคำ </a:t>
            </a:r>
            <a:r>
              <a:rPr lang="th-TH" sz="4800" b="1" dirty="0">
                <a:solidFill>
                  <a:schemeClr val="bg1"/>
                </a:solidFill>
                <a:latin typeface="Aharoni" panose="02010803020104030203" pitchFamily="2" charset="-79"/>
              </a:rPr>
              <a:t>คือ  “องค์ประกอบที่เล็กที่สุดของระบบไวยากรณ์ เกิดจากการเรียงตัวต่อกันของหน่วยเสียงอย่างมีระบบ มีความหมายในตัวเอง ไม่สามารถแยกต่อไปได้อีก ถ้าแยกจะทำให้ความหมายของหน่วยคำหายไปหรือผิดไปจากความหมายเดิม สำหรับความหมายให้หมายถึง ทั้งความหมายทาง  คำศัพท์ และความหมายทางไวยากรณ์”</a:t>
            </a:r>
            <a:br>
              <a:rPr lang="th-TH" sz="4800" b="1" dirty="0">
                <a:solidFill>
                  <a:schemeClr val="bg1"/>
                </a:solidFill>
                <a:latin typeface="Aharoni" panose="02010803020104030203" pitchFamily="2" charset="-79"/>
              </a:rPr>
            </a:br>
            <a:endParaRPr lang="th-TH" sz="4800" b="1" dirty="0">
              <a:solidFill>
                <a:schemeClr val="bg1"/>
              </a:solidFill>
              <a:latin typeface="Aharoni" panose="02010803020104030203" pitchFamily="2" charset="-79"/>
            </a:endParaRPr>
          </a:p>
        </p:txBody>
      </p:sp>
    </p:spTree>
    <p:extLst>
      <p:ext uri="{BB962C8B-B14F-4D97-AF65-F5344CB8AC3E}">
        <p14:creationId xmlns:p14="http://schemas.microsoft.com/office/powerpoint/2010/main" val="20411935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684212" y="256478"/>
            <a:ext cx="11091476" cy="5737921"/>
          </a:xfrm>
        </p:spPr>
        <p:txBody>
          <a:bodyPr>
            <a:normAutofit/>
          </a:bodyPr>
          <a:lstStyle/>
          <a:p>
            <a:pPr algn="ctr"/>
            <a:r>
              <a:rPr lang="th-TH" sz="9600" b="1" dirty="0">
                <a:solidFill>
                  <a:schemeClr val="bg1"/>
                </a:solidFill>
                <a:latin typeface="Aharoni" panose="02010803020104030203" pitchFamily="2" charset="-79"/>
              </a:rPr>
              <a:t>ลักษณะของ</a:t>
            </a:r>
            <a:r>
              <a:rPr lang="th-TH" sz="9600" b="1" dirty="0" smtClean="0">
                <a:solidFill>
                  <a:schemeClr val="bg1"/>
                </a:solidFill>
                <a:latin typeface="Aharoni" panose="02010803020104030203" pitchFamily="2" charset="-79"/>
              </a:rPr>
              <a:t>หน่วยคำ</a:t>
            </a:r>
            <a:br>
              <a:rPr lang="th-TH" sz="9600" b="1" dirty="0" smtClean="0">
                <a:solidFill>
                  <a:schemeClr val="bg1"/>
                </a:solidFill>
                <a:latin typeface="Aharoni" panose="02010803020104030203" pitchFamily="2" charset="-79"/>
              </a:rPr>
            </a:br>
            <a:r>
              <a:rPr lang="th-TH" sz="9600" b="1" dirty="0" smtClean="0">
                <a:solidFill>
                  <a:schemeClr val="bg1"/>
                </a:solidFill>
                <a:latin typeface="Aharoni" panose="02010803020104030203" pitchFamily="2" charset="-79"/>
              </a:rPr>
              <a:t>และ</a:t>
            </a:r>
            <a:r>
              <a:rPr lang="th-TH" sz="9600" b="1" dirty="0">
                <a:solidFill>
                  <a:schemeClr val="bg1"/>
                </a:solidFill>
                <a:latin typeface="Aharoni" panose="02010803020104030203" pitchFamily="2" charset="-79"/>
              </a:rPr>
              <a:t>การจำแนกหน่วยคำ</a:t>
            </a:r>
          </a:p>
        </p:txBody>
      </p:sp>
    </p:spTree>
    <p:extLst>
      <p:ext uri="{BB962C8B-B14F-4D97-AF65-F5344CB8AC3E}">
        <p14:creationId xmlns:p14="http://schemas.microsoft.com/office/powerpoint/2010/main" val="386526763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684212" y="479502"/>
            <a:ext cx="10968812" cy="5514897"/>
          </a:xfrm>
        </p:spPr>
        <p:txBody>
          <a:bodyPr>
            <a:normAutofit/>
          </a:bodyPr>
          <a:lstStyle/>
          <a:p>
            <a:pPr indent="360000"/>
            <a:r>
              <a:rPr lang="th-TH" sz="5400" b="1" dirty="0">
                <a:solidFill>
                  <a:schemeClr val="bg1"/>
                </a:solidFill>
                <a:latin typeface="Aharoni" panose="02010803020104030203" pitchFamily="2" charset="-79"/>
              </a:rPr>
              <a:t>ลักษณะของหน่วยคำ</a:t>
            </a:r>
            <a:r>
              <a:rPr lang="th-TH" sz="4400" b="1" dirty="0">
                <a:solidFill>
                  <a:schemeClr val="bg1"/>
                </a:solidFill>
                <a:latin typeface="Aharoni" panose="02010803020104030203" pitchFamily="2" charset="-79"/>
              </a:rPr>
              <a:t/>
            </a:r>
            <a:br>
              <a:rPr lang="th-TH" sz="4400" b="1" dirty="0">
                <a:solidFill>
                  <a:schemeClr val="bg1"/>
                </a:solidFill>
                <a:latin typeface="Aharoni" panose="02010803020104030203" pitchFamily="2" charset="-79"/>
              </a:rPr>
            </a:br>
            <a:r>
              <a:rPr lang="th-TH" sz="4400" b="1" dirty="0" smtClean="0">
                <a:solidFill>
                  <a:schemeClr val="bg1"/>
                </a:solidFill>
                <a:latin typeface="Aharoni" panose="02010803020104030203" pitchFamily="2" charset="-79"/>
              </a:rPr>
              <a:t>		1</a:t>
            </a:r>
            <a:r>
              <a:rPr lang="th-TH" sz="4400" b="1" dirty="0">
                <a:solidFill>
                  <a:schemeClr val="bg1"/>
                </a:solidFill>
                <a:latin typeface="Aharoni" panose="02010803020104030203" pitchFamily="2" charset="-79"/>
              </a:rPr>
              <a:t>.	หน่วยเสียง เช่น - </a:t>
            </a:r>
            <a:r>
              <a:rPr lang="en-US" sz="3200" b="1" dirty="0">
                <a:solidFill>
                  <a:schemeClr val="bg1"/>
                </a:solidFill>
                <a:latin typeface="Aharoni" panose="02010803020104030203" pitchFamily="2" charset="-79"/>
                <a:cs typeface="Aharoni" panose="02010803020104030203" pitchFamily="2" charset="-79"/>
              </a:rPr>
              <a:t>s</a:t>
            </a:r>
            <a:r>
              <a:rPr lang="en-US" sz="4400" b="1" dirty="0">
                <a:solidFill>
                  <a:schemeClr val="bg1"/>
                </a:solidFill>
                <a:latin typeface="Aharoni" panose="02010803020104030203" pitchFamily="2" charset="-79"/>
                <a:cs typeface="Aharoni" panose="02010803020104030203" pitchFamily="2" charset="-79"/>
              </a:rPr>
              <a:t/>
            </a:r>
            <a:br>
              <a:rPr lang="en-US" sz="4400" b="1" dirty="0">
                <a:solidFill>
                  <a:schemeClr val="bg1"/>
                </a:solidFill>
                <a:latin typeface="Aharoni" panose="02010803020104030203" pitchFamily="2" charset="-79"/>
                <a:cs typeface="Aharoni" panose="02010803020104030203" pitchFamily="2" charset="-79"/>
              </a:rPr>
            </a:br>
            <a:r>
              <a:rPr lang="en-US" sz="4400" b="1" dirty="0">
                <a:solidFill>
                  <a:schemeClr val="bg1"/>
                </a:solidFill>
                <a:latin typeface="Aharoni" panose="02010803020104030203" pitchFamily="2" charset="-79"/>
                <a:cs typeface="Aharoni" panose="02010803020104030203" pitchFamily="2" charset="-79"/>
              </a:rPr>
              <a:t>				</a:t>
            </a:r>
            <a:r>
              <a:rPr lang="th-TH" sz="4400" b="1" dirty="0">
                <a:solidFill>
                  <a:schemeClr val="bg1"/>
                </a:solidFill>
                <a:latin typeface="Aharoni" panose="02010803020104030203" pitchFamily="2" charset="-79"/>
              </a:rPr>
              <a:t>หน่วยเสียงที่มีความหมาย  เป็นหน่วยคำ</a:t>
            </a:r>
            <a:br>
              <a:rPr lang="th-TH" sz="4400" b="1" dirty="0">
                <a:solidFill>
                  <a:schemeClr val="bg1"/>
                </a:solidFill>
                <a:latin typeface="Aharoni" panose="02010803020104030203" pitchFamily="2" charset="-79"/>
              </a:rPr>
            </a:br>
            <a:r>
              <a:rPr lang="th-TH" sz="4400" b="1" dirty="0">
                <a:solidFill>
                  <a:schemeClr val="bg1"/>
                </a:solidFill>
                <a:latin typeface="Aharoni" panose="02010803020104030203" pitchFamily="2" charset="-79"/>
              </a:rPr>
              <a:t>				หน่วยเสียงที่ไร้ความหมาย  เป็นหน่วยเสียง</a:t>
            </a:r>
            <a:br>
              <a:rPr lang="th-TH" sz="4400" b="1" dirty="0">
                <a:solidFill>
                  <a:schemeClr val="bg1"/>
                </a:solidFill>
                <a:latin typeface="Aharoni" panose="02010803020104030203" pitchFamily="2" charset="-79"/>
              </a:rPr>
            </a:br>
            <a:r>
              <a:rPr lang="th-TH" sz="4400" b="1" dirty="0" smtClean="0">
                <a:solidFill>
                  <a:schemeClr val="bg1"/>
                </a:solidFill>
                <a:latin typeface="Aharoni" panose="02010803020104030203" pitchFamily="2" charset="-79"/>
              </a:rPr>
              <a:t>		2</a:t>
            </a:r>
            <a:r>
              <a:rPr lang="th-TH" sz="4400" b="1" dirty="0">
                <a:solidFill>
                  <a:schemeClr val="bg1"/>
                </a:solidFill>
                <a:latin typeface="Aharoni" panose="02010803020104030203" pitchFamily="2" charset="-79"/>
              </a:rPr>
              <a:t>.	กลุ่มหน่วยเสียง กลุ่มที่มากกว่า 1 หน่วยเสียง และมีความหมาย เช่น  นาฬิกา,   </a:t>
            </a:r>
            <a:r>
              <a:rPr lang="en-US" sz="2800" b="1" dirty="0">
                <a:solidFill>
                  <a:schemeClr val="bg1"/>
                </a:solidFill>
                <a:latin typeface="Aharoni" panose="02010803020104030203" pitchFamily="2" charset="-79"/>
                <a:cs typeface="Aharoni" panose="02010803020104030203" pitchFamily="2" charset="-79"/>
              </a:rPr>
              <a:t>and</a:t>
            </a:r>
          </a:p>
        </p:txBody>
      </p:sp>
    </p:spTree>
    <p:extLst>
      <p:ext uri="{BB962C8B-B14F-4D97-AF65-F5344CB8AC3E}">
        <p14:creationId xmlns:p14="http://schemas.microsoft.com/office/powerpoint/2010/main" val="87955549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356839" y="490654"/>
            <a:ext cx="11407697" cy="4928839"/>
          </a:xfrm>
        </p:spPr>
        <p:txBody>
          <a:bodyPr>
            <a:normAutofit/>
          </a:bodyPr>
          <a:lstStyle/>
          <a:p>
            <a:r>
              <a:rPr lang="th-TH" sz="4400" b="1" dirty="0">
                <a:solidFill>
                  <a:schemeClr val="bg1"/>
                </a:solidFill>
                <a:latin typeface="Aharoni" panose="02010803020104030203" pitchFamily="2" charset="-79"/>
              </a:rPr>
              <a:t> </a:t>
            </a:r>
            <a:r>
              <a:rPr lang="th-TH" sz="5400" b="1" dirty="0">
                <a:solidFill>
                  <a:schemeClr val="bg1"/>
                </a:solidFill>
                <a:latin typeface="Aharoni" panose="02010803020104030203" pitchFamily="2" charset="-79"/>
              </a:rPr>
              <a:t>การจำแนกหน่วยคำ</a:t>
            </a:r>
            <a:r>
              <a:rPr lang="th-TH" sz="4400" b="1" dirty="0">
                <a:solidFill>
                  <a:schemeClr val="bg1"/>
                </a:solidFill>
                <a:latin typeface="Aharoni" panose="02010803020104030203" pitchFamily="2" charset="-79"/>
              </a:rPr>
              <a:t/>
            </a:r>
            <a:br>
              <a:rPr lang="th-TH" sz="4400" b="1" dirty="0">
                <a:solidFill>
                  <a:schemeClr val="bg1"/>
                </a:solidFill>
                <a:latin typeface="Aharoni" panose="02010803020104030203" pitchFamily="2" charset="-79"/>
              </a:rPr>
            </a:br>
            <a:r>
              <a:rPr lang="th-TH" sz="4400" b="1" dirty="0">
                <a:solidFill>
                  <a:schemeClr val="bg1"/>
                </a:solidFill>
                <a:latin typeface="Aharoni" panose="02010803020104030203" pitchFamily="2" charset="-79"/>
              </a:rPr>
              <a:t>		หน่วยคำในภาษามีหลายชนิด อาจจำแนกด้วยวิธีต่าง ๆ ดังต่อไปนี้</a:t>
            </a:r>
            <a:br>
              <a:rPr lang="th-TH" sz="4400" b="1" dirty="0">
                <a:solidFill>
                  <a:schemeClr val="bg1"/>
                </a:solidFill>
                <a:latin typeface="Aharoni" panose="02010803020104030203" pitchFamily="2" charset="-79"/>
              </a:rPr>
            </a:br>
            <a:r>
              <a:rPr lang="th-TH" sz="4400" b="1" dirty="0" smtClean="0">
                <a:solidFill>
                  <a:schemeClr val="bg1"/>
                </a:solidFill>
                <a:latin typeface="Aharoni" panose="02010803020104030203" pitchFamily="2" charset="-79"/>
              </a:rPr>
              <a:t>				1</a:t>
            </a:r>
            <a:r>
              <a:rPr lang="th-TH" sz="4400" b="1" dirty="0">
                <a:solidFill>
                  <a:schemeClr val="bg1"/>
                </a:solidFill>
                <a:latin typeface="Aharoni" panose="02010803020104030203" pitchFamily="2" charset="-79"/>
              </a:rPr>
              <a:t>.	จำแนกตามการปรากฏ</a:t>
            </a:r>
            <a:br>
              <a:rPr lang="th-TH" sz="4400" b="1" dirty="0">
                <a:solidFill>
                  <a:schemeClr val="bg1"/>
                </a:solidFill>
                <a:latin typeface="Aharoni" panose="02010803020104030203" pitchFamily="2" charset="-79"/>
              </a:rPr>
            </a:br>
            <a:r>
              <a:rPr lang="th-TH" sz="4400" b="1" dirty="0" smtClean="0">
                <a:solidFill>
                  <a:schemeClr val="bg1"/>
                </a:solidFill>
                <a:latin typeface="Aharoni" panose="02010803020104030203" pitchFamily="2" charset="-79"/>
              </a:rPr>
              <a:t>				2</a:t>
            </a:r>
            <a:r>
              <a:rPr lang="th-TH" sz="4400" b="1" dirty="0">
                <a:solidFill>
                  <a:schemeClr val="bg1"/>
                </a:solidFill>
                <a:latin typeface="Aharoni" panose="02010803020104030203" pitchFamily="2" charset="-79"/>
              </a:rPr>
              <a:t>.	จำแนกตามการประกอบคำ</a:t>
            </a:r>
          </a:p>
        </p:txBody>
      </p:sp>
    </p:spTree>
    <p:extLst>
      <p:ext uri="{BB962C8B-B14F-4D97-AF65-F5344CB8AC3E}">
        <p14:creationId xmlns:p14="http://schemas.microsoft.com/office/powerpoint/2010/main" val="208455404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500">
        <p15:prstTrans prst="airplane"/>
        <p:sndAc>
          <p:stSnd>
            <p:snd r:embed="rId2"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theme/theme1.xml><?xml version="1.0" encoding="utf-8"?>
<a:theme xmlns:a="http://schemas.openxmlformats.org/drawingml/2006/main" name="เส้นบาง">
  <a:themeElements>
    <a:clrScheme name="เส้นบาง">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เส้นบาง">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เส้นบาง">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113</TotalTime>
  <Words>200</Words>
  <Application>Microsoft Office PowerPoint</Application>
  <PresentationFormat>แบบจอกว้าง</PresentationFormat>
  <Paragraphs>39</Paragraphs>
  <Slides>31</Slides>
  <Notes>0</Notes>
  <HiddenSlides>0</HiddenSlides>
  <MMClips>0</MMClips>
  <ScaleCrop>false</ScaleCrop>
  <HeadingPairs>
    <vt:vector size="6" baseType="variant">
      <vt:variant>
        <vt:lpstr>ฟอนต์ที่ถูกใช้</vt:lpstr>
      </vt:variant>
      <vt:variant>
        <vt:i4>5</vt:i4>
      </vt:variant>
      <vt:variant>
        <vt:lpstr>ธีม</vt:lpstr>
      </vt:variant>
      <vt:variant>
        <vt:i4>1</vt:i4>
      </vt:variant>
      <vt:variant>
        <vt:lpstr>ชื่อเรื่องสไลด์</vt:lpstr>
      </vt:variant>
      <vt:variant>
        <vt:i4>31</vt:i4>
      </vt:variant>
    </vt:vector>
  </HeadingPairs>
  <TitlesOfParts>
    <vt:vector size="37" baseType="lpstr">
      <vt:lpstr>Aharoni</vt:lpstr>
      <vt:lpstr>Arial</vt:lpstr>
      <vt:lpstr>Century Gothic</vt:lpstr>
      <vt:lpstr>DilleniaUPC</vt:lpstr>
      <vt:lpstr>Wingdings 3</vt:lpstr>
      <vt:lpstr>เส้นบาง</vt:lpstr>
      <vt:lpstr>หน่วยคำ และความหมายของหน่วยคำ</vt:lpstr>
      <vt:lpstr>หน่วยคำ (morpheme)   เรื่องของหน่วยคำเป็นเรื่องที่สืบเนื่องมาจากหน่วยเสียง และวิธีการหาหน่วยเสียง นักภาษาศาสตร์พวกเน้นโครงสร้าง (Structuralists) เป็นผู้พัฒนาความคิดในวิชาที่ว่าด้วย หน่วยคำ (Morphology) นี้ขึ้น เป็นระบบกลางระหว่างระบบเสียง และระบบวากยสัมพันธ์ ผู้ที่มีชื่อเสียงที่สุดที่ได้ศึกษาเกี่ยวกับหน่วยคำ คือ Eugene A. Nida ซึ่งเขียนหนังสือ “Morphology” ให้กฎเกณฑ์ในการวิเคราะห์หน่วยคำอย่างละเอียด</vt:lpstr>
      <vt:lpstr>ความหมายของ หน่วยคำ (morpheme)   อุดม วโรตมสิกขดิตถ์, ดร.  ให้ความหมายไว้ว่า  “หน่วยคำ เป็นหน่วยทางภาษาที่มีขนาดเล็ก มีความหมายคงเดิม ไม่ว่าจะปรากฏ ณ ที่ใด”   วิไลวรรณ ขนิษฐานันท์  ให้ความหมายไว้ว่า   “หน่วยคำ เป็นหน่วยทางภาษาที่มีขนาดเล็กที่สุด ซึ่งมีหน้าที่ทางไวยากรณ์ และมีความหมายอยู่ในตัว มีคุณสมบัติ ๓ ประการ คือ    1. ประกอบขึ้นด้วยเสียง    2. มีความแตกต่างกัน    3. มีความหมายให้ความหมายไว้ว่า </vt:lpstr>
      <vt:lpstr>  วิสมัย มโนมัยพิบูลย์  “หน่วยคำ คือ หน่วยที่มีความหมายที่เล็กที่สุด อาจจะเป็นคำ หรือเป็นส่วนของคำ ความหมายของหน่วยคำจะคงเดิมเสมอไม่ว่าจะอยู่ที่ใดของประโยค หน่วยคำมีหลายขนาด บางทีเป็นเพียงส่วนของคำเท่านั้น จะตัดสินว่าเป็นหน่วยคำได้หรือไม่ ขึ้นอยู่กับการพิจารณาว่าคำนั้นสามารถแยกออกเป็นส่วนที่เล็ก โดยมีความหมายได้อีกหรือไม่ ถ้าไม่สามารถแยกให้เล็กลงได้อีกโดยมีความหมายแล้ว ก็ถือว่าเป็นหน่วยคำ เช่น ประตู ถือว่าเป็น 1 หน่วยคำ เพราะถึงแม้แยกเป็น ประ และ ตู ได้ก็มีความหมายเป็นอย่างอื่น โรงเรียน ถือเป็น 2 หน่วยคำ คือ โรง และ เรียน เพราะ สามารถแยกออกได้ ในภาษาอังกฤษ dogs “s” แสดงความหมายเป็นพหูพจน์ สุนัขหลายตัวถือว่า “ – s” เป็นหน่วยคำ หน่วยคำแบ่งเป็นกลุ่มใหญ่ ๆ 2 กลุ่ม คือ หน่วยคำอิสระ คือ เกิดลำพังได้ และหน่วยคำไม่มีอิสระ คือ เกิดลำพังไม่ได้”</vt:lpstr>
      <vt:lpstr> สมเกียรติ ภู่พัฒน์วิบูลย์ (วารสารภาษาและวัฒนธรรม ปีที่ 6 ฉบับที่ 2) ให้ความหมายไว้ว่า สาเหตุที่หน่วยคำเล็กที่สุดนั้น เพราะ   -  หน่วยคำประกอบด้วย หน่วยเสียง มาเรียงตัวกัน   - หน่วยคำหนึ่งหน่วยคำ จะมีความหมายได้เพียงหนึ่งความหมายเท่านั้น   - เราไม่สามารถแยกหน่วยคำต่อไปได้อีกแล้ว </vt:lpstr>
      <vt:lpstr>สรุป   หน่วยคำ คือ  “องค์ประกอบที่เล็กที่สุดของระบบไวยากรณ์ เกิดจากการเรียงตัวต่อกันของหน่วยเสียงอย่างมีระบบ มีความหมายในตัวเอง ไม่สามารถแยกต่อไปได้อีก ถ้าแยกจะทำให้ความหมายของหน่วยคำหายไปหรือผิดไปจากความหมายเดิม สำหรับความหมายให้หมายถึง ทั้งความหมายทาง  คำศัพท์ และความหมายทางไวยากรณ์” </vt:lpstr>
      <vt:lpstr>ลักษณะของหน่วยคำ และการจำแนกหน่วยคำ</vt:lpstr>
      <vt:lpstr>ลักษณะของหน่วยคำ   1. หน่วยเสียง เช่น - s     หน่วยเสียงที่มีความหมาย  เป็นหน่วยคำ     หน่วยเสียงที่ไร้ความหมาย  เป็นหน่วยเสียง   2. กลุ่มหน่วยเสียง กลุ่มที่มากกว่า 1 หน่วยเสียง และมีความหมาย เช่น  นาฬิกา,   and</vt:lpstr>
      <vt:lpstr> การจำแนกหน่วยคำ   หน่วยคำในภาษามีหลายชนิด อาจจำแนกด้วยวิธีต่าง ๆ ดังต่อไปนี้     1. จำแนกตามการปรากฏ     2. จำแนกตามการประกอบคำ</vt:lpstr>
      <vt:lpstr>1. จำแนกตามการปรากฏ    การปรากฏในที่นี้ หมายถึง การปรากฏของหน่วยคำตามลำพัง โดยวิธีนี้จะจำแนกหน่วยคำเป็น ๒ ชนิด คือ หน่วยคำอิสระ และหน่วยคำไม่มีอิสระ    1) หน่วยคำอิสระ (Free morpheme)      2)  หน่วยคำไม่อิสระ (Bound morpheme) </vt:lpstr>
      <vt:lpstr>        1) หน่วยคำอิสระ (Free morpheme)  คือ หน่วยคำที่ปรากฏตามลำพังได้ หรือปรากฏร่วมกับหน่วยคำอื่น บางหน่วยคำที่ปรากฏตามลำพังไม่ได้ ให้สามารถใช้ในภาษาได้ เช่น            (1) ที่นี่ยุงชุมมาก        (2) คณะกรรมการกำลังประชุมพิจารณาเรื่องนี้   หน่วยคำ / ชุม / เป็นหน่วยคำอิสระ ซึ่งปรากฏตามลำพังได้ ในประโยค (1) ส่วนในประโยค (2) หน่วยคำ / ชุม / ประกอบเข้ากับหน่วยคำ / ประ / ซึ่งปรากฏตามลำพังไม่ได้ ทำให้มีคำว่า ประชุม ใช้ในภาษา      </vt:lpstr>
      <vt:lpstr> 2)  หน่วยคำไม่อิสระ (Bound morpheme)  คือ หน่วยคำที่ไม่อาจปรากฏตามลำพังในประโยคได้ ต้องปรากฏร่วมกับหน่วยคำอื่น ซึ่งจะเป็นหน่วยคำอิสระหรือไม่อิสระก็ได้ เช่น       (1) ชาวไทย ต่างจงรักภักดีองค์ประมุขของชาติ       (2) นักเลง ถิ่นนี้ถูกตำรวจจับแล้ว   ในประโยค (1)  หน่วยคำ “ชาว” เป็นหน่วยคำไม่อิสระ ซึ่งจะปรากฏตามลำพังไม่ได้ ต้องปรากฏร่วมกับหน่วยคำอิสระ  “ไทย”   แต่ในประโยค (2) ทั้งหน่วยคำ “นัก” และ “เลง” เป็นหน่วยคำไม่อิสระ เมื่อประกอบเข้าด้วยกัน เป็น นักเลง แล้วเป็นคำที่มีใช้ในภาษา </vt:lpstr>
      <vt:lpstr>2. จำแนกตามการประกอบคำ    การจำแนกโดยพิจารณาจากวิธีการประกอบคำนั้น หน่วยคำจะแบ่งเป็น ๒ ชนิด คือ หน่วยคำหลักและหน่วยคำประกอบ   1) หน่วยคำหลัก (Base morpheme) คือ หน่วยคำที่จะใช้เป็นความหมายหลัก ในการนำหน่วยคำตั้งแต่ ๒ หน่วยคำมาประกอบเข้าด้วยกันนั้น จะมีหน่วยหนึ่งเป็นหน่วยคำหลัก เช่น โรงเรียน นักดนตรี ชาวนา แม่ทัพ   2) หน่วยคำประกอบ (Affix)</vt:lpstr>
      <vt:lpstr> หน่วยคำกับคำ   คงมีผู้สงสัยต่อไปอีกว่า หน่วยคำแตกต่างไปจากคำอย่างไร ก่อนที่จะอธิบายถึงความแตกต่างของคำศัพท์ทั้ง 2  ขออธิบายถึงความหมายของคำว่า “คำ” เสียก่อน เพื่อง่ายแก่ความเข้าใจ “คำ” หรือ “word” หมายถึง กลุ่มของเสียงที่เกิดจากหน่วยเสียงมาเรียงตัวต่อกันอย่างมีระบบ คำมีความหมายใน   ตัวเอง และสามารถเกิดได้ตามลำพัง โดยไม่จำเป็นต้องเกิดร่วมกับหน่วยคำหรือคำด้วยกันเอง</vt:lpstr>
      <vt:lpstr>   ข้อจำกัดของคำและหน่วยคำย่อมแตกต่างกัน ถึงแม้ว่าทั้งสองจะมีส่วนที่ร่วมกัน ก็คือ เกิดจากเสียงและมีความหมาย หน่วยคำเป็นองค์ประกอบทางไวยากรณ์ที่เล็กกว่าคำ หน่วยคำเกิดจากการเรียงตัวกันของหน่วยเสียง เป็นกลุ่มของเสียง มีความหมายในตัวเอง อาจจะเกิดตามลำพังหรือเกิดร่วมกับหน่วยคำอื่น ๆ ก็ได้ ส่วนคำนั้น ถึงแม้ว่าจะเกิดจากการเรียงตัวกันของหน่วยเสียงอย่างมีระบบ และมีความหมายเช่นเดียวกับหน่วยคำก็ตาม แต่คำต้องสามารถเกิดได้ตามลำพังเท่านั้น คำที่มีความหมายที่ไม่สามารถเกิดตามลำพังได้จึงมีค่าเท่ากับหน่วยคำเท่านั้น ดังนั้น คำจึงเป็นหน่วยที่ใหญ่กว่าหน่วยคำ เพราะมีข้อจำกัดมากกว่า</vt:lpstr>
      <vt:lpstr> คำอาจจะประกอบด้วยหน่วยคำ 1 หน่วยคำ หรือมากกว่า 1 หน่วยคำก็ได้ แต่หน่วยคำจะประกอบด้วยหน่วยคำมากกว่า 1 หน่วยคำไม่ได้   นักเรียน คำนี้ประกอบด้วย หน่วยคำ 2  หน่วยคำ คือ นัก, เรียน   disagreement ประกอบด้วย dis “ไม่”   agree “เห็นด้วย” ment “หน่วยคำเติมสร้างคำนาม”  สรุป   หน่วยคำอิสระ มีฐานะเท่ากับคำ หนึ่งคำ ส่วนคำจะประกอบด้วยหน่วยคำเพียง 1 หน่วยคำ หรือ</vt:lpstr>
      <vt:lpstr>งานนำเสนอ PowerPoint</vt:lpstr>
      <vt:lpstr>    กฎที่ 2  รูปที่มีความหมายเหมือนกัน แต่มีเสียงต่างกัน อาจเป็นหน่วยคำเดียวกันได้ ถ้าสามารถอธิบายการแจกแจงของความแตกต่างนั้นได้ด้วยกฎเกณฑ์ของเสียง   เช่น อุปสรรค  เขมร  บังเกิด  บันเทิง  บำเรอ  ซึ่งสามารถอธิบายได้ว่า มาจากรากศัพท์เดียวกัน แต่ เป็น บัง เมื่ออยู่หน้าพยัญชนะวรรค ก  และ บัน เมื่ออยู่หน้าพยัญชนะวรรค ต และเป็น บำ ในกรณี อื่น ๆ   จากตัวอย่าง แสดงให้เห็นรูปที่มีความหมายเหมือนกัน และเสียงก็คล้ายคลึงกันด้วย และพิสูจน์ได้ด้วยกฎเกณฑ์ทางเสียงว่าเป็นหน่วยคำเดียวกัน อาจมีกรณีอื่น ที่ความหมายเหมือนกัน แต่ไม่มีความคล้ายคลึงกันทางสัทศาสตร์มากเท่ากับตัวอย่างข้างต้นก็ได้ ถ้าหากสามารถพิสูจน์ได้ด้วยกฎเกณฑ์ทางเสียงก็อนุโลมว่าเป็นหน่วยคำเดียวกันได้ </vt:lpstr>
      <vt:lpstr>สิ่งแวดล้อมทางเสียงที่อาจเอามาอ้างเป็นกฎเกณฑ์บังคับได้ มี   1. การกลมกลืนเสียง (Assimilation) คือ การที่เสียงกลายไปเหมือนหรือคล้ายกับเสียงที่ตามมา        หรือนำมาข้างหน้าเพื่อความสะดวกในการออกเสียง เช่น คุณแม่ --&gt;  คุมแม่,         สิบเอ็ด --&gt; สิบเบ็ด   2.  การผลักเสียง (Dissimilation) คือ การที่เสียงกลายไปในแนวทางตรงกันข้าม   3. การสูญหน่วยเสียง (Loss of Phonemes) คือ การที่หน่วยเสียงสระ หรือพยัญชนะในคำหรือส่วน     ของคำหายไป เมื่อนำหน่วยคำมาติดต่อกันเข้า เช่น พณหัวเจ้าท่าน --&gt; ฯพณฯท่าน,      พระพุทธเจ้าข้า --&gt; พะยะค่ะ, สตางค์ --&gt; ตัง   4. การเปลี่ยนเป็นเสียงที่เพดานแข็ง (Palatalization) คือ การที่เสียงกลายเป็นเสียงที่เพดานแข็ง      หรือใกล้เคียง เพราะเสียงสระหน้า หรือ j เช่น วิทยาลัย --&gt; วิชชาลัย, ทีเดียว --&gt; เชียว   5. การสับเสียง (Metathesis) คือ การที่หน่วยเสียงคงที่ แต่เสียงสับลำดับที่เปลี่ยนแปลงจากเดิม    เมื่อมีหน่วยคำอื่นเข้ามาเรียงติดต่อกัน เช่น ตะกรุด --&gt; กะตุด, ตะกร้า --&gt; กะต้า </vt:lpstr>
      <vt:lpstr>  กฎที่ 3   รูปซึ่งมีความหมายเหมือนกัน แต่มีเสียงต่างกัน อันไม่สามารถพิสูจน์ได้ด้วยกฎเกณฑ์ทางเสียง อาจรวมเป็นหน่วยคำเดียวกันได้ หากพิสูจน์ได้ว่าเกิดขึ้นด้วยการแจกแจงแบบสับหลีก อนึ่งการที่รวมเป็นหน่วยคำเดียวกันได้นี้ มีข้อบังคับว่าต้องอยู่ในโครงสร้างชุดเดียวกัน เช่น เป็นปัจจัยบอกพหูพจน์เหมือนกัน หรือคำบอกกาลเช่นเดียวกัน</vt:lpstr>
      <vt:lpstr>งานนำเสนอ PowerPoint</vt:lpstr>
      <vt:lpstr> หลักในการวิเคราะห์หน่วยคำ   สมทรง บุรุษพัฒน์ (2536 : 15 – 17) ได้กล่าวถึงหลักในการวิเคราะห์หน่วยคำดังนี้   เนื่องจากหน่วยคำประกอบกันขึ้นเป็นคำ เราจึงต้องนำคำมาวิเคราะห์เพื่อดูหน้าที่ ชนิด และความหมายของหน่วยคำ ซึ่งประกอบกันเป็นคำนั้น ๆ อย่างไรก็ดี เราจะต้องไม่ลืมว่า คำอาจประกอบขึ้นมาจากหน่วยคำเพียงหน่วยคำเดียวก็ได้   หลักสำคัญในการวิเคราะห์หน่วยคำ มี 2 ประการคือ การแทนที่ (substitution) และการเปรียบเทียบการปรากฏซ้ำ (comparing recurring partials)   เมื่อได้ข้อมูลซึ่งเป็นคำจำนวนหนึ่ง เราเริ่มการวิเคราะห์หน่วยคำด้วยการเปรียบเทียบส่วนประกอบของคำที่เหมือนกันและต่างกัน ส่วนประกอบที่เหมือนกันจะปรากฏซ้ำในคำหลาย ๆ คำ เราเรียกส่วนที่เหมือนกันนี้ว่า กรอบ (Frame)</vt:lpstr>
      <vt:lpstr>ส่วนประกอบอีกส่วนจะมีลักษณะต่างกัน ซึ่งเรียกว่า การเปรียบต่าง (contrast) และจะมาแทนที่กัน ในขณะที่กรอบของคำจะคงที่ ดังในตัวอย่างภาษาอังกฤษ ต่อไปนี้       กรอบคำ การเปรียบต่าง      (ส่วนที่ปรากฏซ้ำ) (ส่วนที่แทนที่)    un- true    un- happy    un- kind    un- holy </vt:lpstr>
      <vt:lpstr> จากตัวอย่างนี้เราได้วิเคราะห์คำว่า untrue,  unhappy,  unkind และ unholy ด้วยหลักเกณฑ์ 2 ประการข้างต้น และปรากฏผลว่า คำเหล่านี้ประกอบไปด้วย หน่วยคำ 2 หน่วย หน่วยคำแรกเป็นส่วนประกอบที่เหมือนกัน และปรากฏซ้ำในทุกคำ ได้แก่ หน่วยคำ un- หน่วยคำที่ 2 จะเปรียบต่างกันในทุกคำ และปรากฏแทนที่กัน ได้แก่ หน่วยคำ true,  happy,  kind  และ holy หน่วยคำเหล่านี้สามารถปรากฏอิสระตามลำพังได้ จึงมีฐานะเป็นคำได้ด้วย</vt:lpstr>
      <vt:lpstr>  การเปรียบต่างกันของหน่วยคำที่แทนที่กัน อาจจะมีการเปรียบต่างกับศูนย์ คือ ความว่างเปล่า ไม่มีอะไรเลยก็ได้ เช่น      กรอบคำ การเปรียบต่าง      (ส่วนที่ปรากฏซ้ำ) (ส่วนที่แทนที่)     cat  -s     cat   # ข้อมูลชุดนี้ ประกอบด้วยคำ 2 คำ คือ cats กับ cat คำแรกประกอบขึ้นด้วย 2  หน่วยคำ คือ cat ซึ่งแปลว่า “แมว” และ –s ซึ่งเป็นปัจจัยแสดงพหูพจน์ คำที่สอง cat ประกอบขึ้นด้วย หน่วยคำเดียวไม่มีปัจจัยที่แสดงเอกพจน์ ส่วนที่ปรากฏซ้ำของ 2 คำนี้ ได้แก่ cat และส่วนที่เปรียบต่างกัน คือ ปัจจัย –s และศูนย์ คือ ไม่มีอะไรเลยที่ปรากฏท้ายคำ cat</vt:lpstr>
      <vt:lpstr> ความหมายของหน่วยคำย่อย   เช่นเดียวกับเรื่องของหน่วยเสียงที่มีเสียงย่อย หน่วยคำก็มีหน่วยคำย่อย (allomorph) ลักษณะของหน่วยคำย่อย ก็มีลักษณะเช่นเดียวกับหน่วยคำ คือ เกิดจากการที่หน่วยเสียงมาเรียงตัวต่อกัน ทำให้เกิดความหมายและไม่สามารถจะแยก หรือแบ่งให้เล็กลงกว่านี้ได้ แต่อย่างไรก็ตาม หน่วยคำย่อยก็แตกต่างไปจากหน่วยคำ ในแง่ที่ว่า หน่วยคำ 1 หน่วยคำ จะมีรูปหรือเสียงได้ 1 รูป หรือ 1 เสียง แต่หน่วยคำย่อยจะมีหลายรูปหรือหลายเสียง ในขณะที่มีความหมายเดียวเท่านั้น เช่น หน่วยคำย่อยที่ทำให้คำนามเอกพจน์ เป็นนามพหูพจน์ ในภาษาอังกฤษมีทั้งการเติม เสียง s / z / iz ฯลฯ หน่วยคำย่อยมีอยู่ด้วยกัน 2 ชนิด คือ     1. หน่วยคำย่อยที่เกิดจากเงื่อนไขของเสียง (Phonologically Conditioned Allomorph)        2. หน่วยคำย่อยที่เกิดจากเงื่อนไขของหน่วยคำ (Morphologically Conditioned Allomorph)   สรุปแล้ว หน่วยคำย่อยก็คือ เสียงที่มาเรียงตัวต่อกันในลักษณะต่าง ๆ จนเกิดความหมาย แต่เสียงในลักษณะต่าง ๆ นั้น มีความหมายร่วมกัน</vt:lpstr>
      <vt:lpstr>หลักเกณฑ์ในการพิจารณาว่า หน่วยคำย่อยใดเป็นหน่วยคำเดียวกัน ประกอบด้วย   ก. หน่วยคำย่อยเหล่านั้น จะต้องมีความหมายเหมือนกัน เช่น หน่วยคำที่แสดงพหูพจน์ ในภาษาอังกฤษ ในคำว่า    cats จะออกเสียง ไม่ก้อง (s)    dogs จะออกเป็นเสียงก้อง (z)   หน่วยคำย่อย (s) และ (z) เป็นหน่วยคำย่อยของคำเดียวกัน เพราะแสดงความหมายเหมือนกัน คือ พหูพจน์ เพียงแต่มีรูปต่างกันเท่านั้น </vt:lpstr>
      <vt:lpstr>  ข. หน่วยคำย่อยเหล่านั้น จะต้องไม่เปรียบต่างกัน คือ จะต้องมีลักษณะการแจกแจงสับหลีกหรือปรากฏในสภาพแวดล้อมที่ต่างกันนั่นเอง (complementary distribution หรือ mutually exclusive in their environment) เช่น ตัวอย่างภาษาอังกฤษข้างต้น ในคำ cats และ dogs หน่วยคำย่อย (s) จะปรากฏเฉพาะท้ายคำที่ลงท้ายด้วยเสียงพยัญชนะ เสียงไม่ก้อง ในที่นี้คือ เสียง (t) และหน่วยคำย่อย (z) จะปรากฏเฉพาะท้ายคำที่ลงท้ายด้วยเสียงพยัญชนะ เสียงก้อง ในที่นี้ คือ เสียง (g) ดังนั้น จะเห็นได้ว่า หน่วยคำย่อยทั้งสองจะปรากฏในสภาพแวดล้อมที่หลีกล้อหรือแจกแจงสับหลีกกัน</vt:lpstr>
      <vt:lpstr>หลักในการวิเคราะห์หน่วยคำย่อย   ก็ไม่แตกต่างจากการวิเคราะห์หน่วยคำเท่าไรนัก จะแตกต่างกันก็ในข้อปลีกย่อย กล่าวคือ ผู้วิเคราะห์ต้องพิจารณาข้อมูลในภาษานั้น ๆ และพิจารณาคำแปล หรือพิจารณาความหมายของข้อมูลนั่นเอง เพื่อค้นหาว่าหน่วยคำไหนมีความหมายเหมือนกันบ้าง นั่นย่อมแสดงว่า หน่วยคำ นั้น ๆ เป็นหน่วยคำย่อยของหน่วยคำเดียวกัน ต่อจากนั้นก็พยายามหาข้อสรุปให้ได้ว่า หน่วยคำย่อยแต่ละตัวมีตำแหน่งที่เกิดอย่างไร หรือเรียกตามภาษาของการวิเคราะห์หน่วยคำว่า การหาการกระจายของหน่วยคำย่อย</vt:lpstr>
      <vt:lpstr> ตัวอย่างการวิเคราะห์หน่วยคำย่อย   ต่อไปนี้จะเป็นตัวอย่างการวิเคราะห์หน่วยคำย่อย โดยใช้ภาษาสมมุติ Artificial Language =&gt; ภาษาสมมุติ ส่วนใหญ่ใช้เพื่ออธิบายให้เข้าใจทฤษฎี หรือใช้เพื่อการทดลอง เพราะภาษาสมมตินั้น เราสร้างขึ้นมาเอง และเป็นภาษาบริสุทธิ์ ไม่มีลักษณะทางการกลายเสียง การเปลี่ยนแปลงเพราะอิทธิพลอื่น ๆ เช่น อิทธิพลของวัฒนธรรม เป็นต้น)   มา กิน อิมมา  กินในอดีต   นา นอน อินนา  นอนในอดีต   ดา นั่ง อินดา  นั่งในอดีต   ลา เดิน อินลา  เดินในอดีต   รา ฝัน อินรา  ฝันในอดีต   ฟา วิ่ง อิมฟา  วิ่งในอดีต   งา ร้อง อิงงา  ร้องในอดีต   ปา ตาย อิมปา  ตายในอดีต   กา แพ้ อิงกา  แพ้ในอดีต   ตา ชนะ ตา  ชนะในอดีต</vt:lpstr>
      <vt:lpstr>งานนำเสนอ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หน่วยคำ และความหมายของหน่วยคำ</dc:title>
  <dc:creator>Samsung</dc:creator>
  <cp:lastModifiedBy>Samsung</cp:lastModifiedBy>
  <cp:revision>14</cp:revision>
  <dcterms:created xsi:type="dcterms:W3CDTF">2020-06-26T17:17:00Z</dcterms:created>
  <dcterms:modified xsi:type="dcterms:W3CDTF">2020-06-26T19:10:28Z</dcterms:modified>
</cp:coreProperties>
</file>