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th-TH" smtClean="0"/>
              <a:t>คลิกเพื่อแก้ไขสไตล์ชื่อเรื่องต้นแบบ</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h-TH" smtClean="0"/>
              <a:t>คลิกเพื่อแก้ไขสไตล์ของข้อความต้นแบบ</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นามบัตรอ้างอิง">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th-TH" smtClean="0"/>
              <a:t>คลิกเพื่อแก้ไขสไตล์ชื่อเรื่องต้นแบบ</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h-TH" smtClean="0"/>
              <a:t>คลิกเพื่อแก้ไขสไตล์ของข้อความต้นแบบ</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จริง หรือ เท็จ">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th-TH" smtClean="0"/>
              <a:t>คลิกเพื่อแก้ไขสไตล์ชื่อเรื่องต้นแบบ</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th-TH" smtClean="0"/>
              <a:t>คลิกเพื่อแก้ไขสไตล์ของข้อความต้นแบบ</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p:txBody>
          <a:bodyPr anchor="ct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B61BEF0D-F0BB-DE4B-95CE-6DB70DBA9567}" type="datetimeFigureOut">
              <a:rPr lang="en-US" dirty="0"/>
              <a:pPr/>
              <a:t>6/28/2020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th-TH" smtClean="0"/>
              <a:t>คลิกเพื่อแก้ไขสไตล์ชื่อเรื่องต้นแบบ</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6/28/2020</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split orient="vert"/>
        <p:sndAc>
          <p:stSnd>
            <p:snd r:embed="rId1" name="chimes.wav"/>
          </p:stSnd>
        </p:sndAc>
      </p:transition>
    </mc:Choice>
    <mc:Fallback>
      <p:transition spd="slow">
        <p:split orient="vert"/>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audio" Target="../media/audio1.wav"/><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6/28/2020</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2500">
        <p:split orient="vert"/>
        <p:sndAc>
          <p:stSnd>
            <p:snd r:embed="rId19" name="chimes.wav"/>
          </p:stSnd>
        </p:sndAc>
      </p:transition>
    </mc:Choice>
    <mc:Fallback>
      <p:transition spd="slow">
        <p:split orient="vert"/>
        <p:sndAc>
          <p:stSnd>
            <p:snd r:embed="rId19" name="chimes.wav"/>
          </p:stSnd>
        </p:sndAc>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751012" y="609601"/>
            <a:ext cx="8676222" cy="3382536"/>
          </a:xfrm>
        </p:spPr>
        <p:txBody>
          <a:bodyPr>
            <a:noAutofit/>
          </a:bodyPr>
          <a:lstStyle/>
          <a:p>
            <a:r>
              <a:rPr lang="th-TH" sz="8800" b="1" dirty="0" smtClean="0">
                <a:latin typeface="Aharoni" panose="02010803020104030203" pitchFamily="2" charset="-79"/>
              </a:rPr>
              <a:t/>
            </a:r>
            <a:br>
              <a:rPr lang="th-TH" sz="8800" b="1" dirty="0" smtClean="0">
                <a:latin typeface="Aharoni" panose="02010803020104030203" pitchFamily="2" charset="-79"/>
              </a:rPr>
            </a:br>
            <a:r>
              <a:rPr lang="th-TH" sz="8800" b="1" dirty="0">
                <a:latin typeface="Aharoni" panose="02010803020104030203" pitchFamily="2" charset="-79"/>
              </a:rPr>
              <a:t/>
            </a:r>
            <a:br>
              <a:rPr lang="th-TH" sz="8800" b="1" dirty="0">
                <a:latin typeface="Aharoni" panose="02010803020104030203" pitchFamily="2" charset="-79"/>
              </a:rPr>
            </a:br>
            <a:r>
              <a:rPr lang="th-TH" sz="8800" b="1" dirty="0" smtClean="0">
                <a:latin typeface="Aharoni" panose="02010803020104030203" pitchFamily="2" charset="-79"/>
              </a:rPr>
              <a:t/>
            </a:r>
            <a:br>
              <a:rPr lang="th-TH" sz="8800" b="1" dirty="0" smtClean="0">
                <a:latin typeface="Aharoni" panose="02010803020104030203" pitchFamily="2" charset="-79"/>
              </a:rPr>
            </a:br>
            <a:r>
              <a:rPr lang="th-TH" sz="8800" b="1" dirty="0" smtClean="0">
                <a:latin typeface="Aharoni" panose="02010803020104030203" pitchFamily="2" charset="-79"/>
              </a:rPr>
              <a:t> </a:t>
            </a:r>
            <a:r>
              <a:rPr lang="th-TH" sz="8800" b="1" dirty="0">
                <a:latin typeface="Aharoni" panose="02010803020104030203" pitchFamily="2" charset="-79"/>
              </a:rPr>
              <a:t>วลี </a:t>
            </a:r>
            <a:r>
              <a:rPr lang="en-US" sz="5400" b="1" dirty="0" smtClean="0">
                <a:latin typeface="Aharoni" panose="02010803020104030203" pitchFamily="2" charset="-79"/>
                <a:cs typeface="Aharoni" panose="02010803020104030203" pitchFamily="2" charset="-79"/>
              </a:rPr>
              <a:t>(phrase</a:t>
            </a:r>
            <a:r>
              <a:rPr lang="en-US" sz="5400" b="1" dirty="0">
                <a:latin typeface="Aharoni" panose="02010803020104030203" pitchFamily="2" charset="-79"/>
                <a:cs typeface="Aharoni" panose="02010803020104030203" pitchFamily="2" charset="-79"/>
              </a:rPr>
              <a:t>)</a:t>
            </a:r>
            <a:r>
              <a:rPr lang="en-US" sz="8800" b="1" dirty="0">
                <a:latin typeface="Aharoni" panose="02010803020104030203" pitchFamily="2" charset="-79"/>
                <a:cs typeface="Aharoni" panose="02010803020104030203" pitchFamily="2" charset="-79"/>
              </a:rPr>
              <a:t/>
            </a:r>
            <a:br>
              <a:rPr lang="en-US" sz="8800" b="1" dirty="0">
                <a:latin typeface="Aharoni" panose="02010803020104030203" pitchFamily="2" charset="-79"/>
                <a:cs typeface="Aharoni" panose="02010803020104030203" pitchFamily="2" charset="-79"/>
              </a:rPr>
            </a:br>
            <a:endParaRPr lang="th-TH" sz="8800" b="1" dirty="0">
              <a:latin typeface="Aharoni" panose="02010803020104030203" pitchFamily="2" charset="-79"/>
            </a:endParaRPr>
          </a:p>
        </p:txBody>
      </p:sp>
    </p:spTree>
    <p:extLst>
      <p:ext uri="{BB962C8B-B14F-4D97-AF65-F5344CB8AC3E}">
        <p14:creationId xmlns:p14="http://schemas.microsoft.com/office/powerpoint/2010/main" val="745592633"/>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34176" y="122663"/>
            <a:ext cx="11508058" cy="6501161"/>
          </a:xfrm>
        </p:spPr>
        <p:txBody>
          <a:bodyPr>
            <a:normAutofit/>
          </a:bodyPr>
          <a:lstStyle/>
          <a:p>
            <a:pPr marL="0" indent="360000">
              <a:spcBef>
                <a:spcPts val="0"/>
              </a:spcBef>
              <a:buNone/>
            </a:pPr>
            <a:r>
              <a:rPr lang="th-TH" sz="4400" b="1" dirty="0">
                <a:latin typeface="Aharoni" panose="02010803020104030203" pitchFamily="2" charset="-79"/>
              </a:rPr>
              <a:t>นามวลี </a:t>
            </a:r>
            <a:r>
              <a:rPr lang="th-TH" sz="3600" b="1" dirty="0">
                <a:latin typeface="Aharoni" panose="02010803020104030203" pitchFamily="2" charset="-79"/>
              </a:rPr>
              <a:t>หมายถึง คำนามคำเดียว คำสรรพนามคำเดียว คำนามกับส่วนขยายหรือคำสรรพนามกับส่วนขยาย ซึ่งทำหน้าที่เป็น “ส่วนของประโยค” ชนิดใดชนิดหนึ่งใน 4 ชนิดนี้ คือ หน่วยประธาน หน่วยกรรมตรง หน่วยกรรมรอง และหน่วยนามเดียว</a:t>
            </a:r>
          </a:p>
          <a:p>
            <a:pPr marL="0" indent="360000">
              <a:spcBef>
                <a:spcPts val="0"/>
              </a:spcBef>
              <a:buNone/>
            </a:pPr>
            <a:r>
              <a:rPr lang="th-TH" sz="3600" b="1" dirty="0">
                <a:latin typeface="Aharoni" panose="02010803020104030203" pitchFamily="2" charset="-79"/>
              </a:rPr>
              <a:t>		ตัวอย่าง</a:t>
            </a:r>
          </a:p>
          <a:p>
            <a:pPr marL="0" indent="360000">
              <a:spcBef>
                <a:spcPts val="0"/>
              </a:spcBef>
              <a:buNone/>
            </a:pPr>
            <a:r>
              <a:rPr lang="th-TH" sz="3600" b="1" dirty="0">
                <a:latin typeface="Aharoni" panose="02010803020104030203" pitchFamily="2" charset="-79"/>
              </a:rPr>
              <a:t>			คำนามคำเดียว		</a:t>
            </a:r>
            <a:r>
              <a:rPr lang="th-TH" sz="3600" b="1" dirty="0" smtClean="0">
                <a:latin typeface="Aharoni" panose="02010803020104030203" pitchFamily="2" charset="-79"/>
              </a:rPr>
              <a:t>		=</a:t>
            </a:r>
            <a:r>
              <a:rPr lang="th-TH" sz="3600" b="1" dirty="0">
                <a:latin typeface="Aharoni" panose="02010803020104030203" pitchFamily="2" charset="-79"/>
              </a:rPr>
              <a:t>	พ่อ, แม่, น้ำ, เสื้อ</a:t>
            </a:r>
          </a:p>
          <a:p>
            <a:pPr marL="0" indent="360000">
              <a:spcBef>
                <a:spcPts val="0"/>
              </a:spcBef>
              <a:buNone/>
            </a:pPr>
            <a:r>
              <a:rPr lang="th-TH" sz="3600" b="1" dirty="0">
                <a:latin typeface="Aharoni" panose="02010803020104030203" pitchFamily="2" charset="-79"/>
              </a:rPr>
              <a:t>			คำสรรพนามคำเดียว	</a:t>
            </a:r>
            <a:r>
              <a:rPr lang="th-TH" sz="3600" b="1" dirty="0" smtClean="0">
                <a:latin typeface="Aharoni" panose="02010803020104030203" pitchFamily="2" charset="-79"/>
              </a:rPr>
              <a:t>	=</a:t>
            </a:r>
            <a:r>
              <a:rPr lang="th-TH" sz="3600" b="1" dirty="0">
                <a:latin typeface="Aharoni" panose="02010803020104030203" pitchFamily="2" charset="-79"/>
              </a:rPr>
              <a:t>	เธอ, ฉัน, เขา</a:t>
            </a:r>
          </a:p>
          <a:p>
            <a:pPr marL="0" indent="360000">
              <a:spcBef>
                <a:spcPts val="0"/>
              </a:spcBef>
              <a:buNone/>
            </a:pPr>
            <a:r>
              <a:rPr lang="th-TH" sz="3600" b="1" dirty="0">
                <a:latin typeface="Aharoni" panose="02010803020104030203" pitchFamily="2" charset="-79"/>
              </a:rPr>
              <a:t>			คำนาม + ส่วนขยาย		</a:t>
            </a:r>
            <a:r>
              <a:rPr lang="th-TH" sz="3600" b="1" dirty="0" smtClean="0">
                <a:latin typeface="Aharoni" panose="02010803020104030203" pitchFamily="2" charset="-79"/>
              </a:rPr>
              <a:t>	=</a:t>
            </a:r>
            <a:r>
              <a:rPr lang="th-TH" sz="3600" b="1" dirty="0">
                <a:latin typeface="Aharoni" panose="02010803020104030203" pitchFamily="2" charset="-79"/>
              </a:rPr>
              <a:t>	พ่อของเธอ,  แก้วสีดำ</a:t>
            </a:r>
          </a:p>
          <a:p>
            <a:pPr marL="0" indent="360000">
              <a:spcBef>
                <a:spcPts val="0"/>
              </a:spcBef>
              <a:buNone/>
            </a:pPr>
            <a:r>
              <a:rPr lang="th-TH" sz="3600" b="1" dirty="0">
                <a:latin typeface="Aharoni" panose="02010803020104030203" pitchFamily="2" charset="-79"/>
              </a:rPr>
              <a:t>			คำสรรพนาม + ส่วนขยาย	</a:t>
            </a:r>
            <a:r>
              <a:rPr lang="th-TH" sz="3600" b="1" dirty="0" smtClean="0">
                <a:latin typeface="Aharoni" panose="02010803020104030203" pitchFamily="2" charset="-79"/>
              </a:rPr>
              <a:t>=</a:t>
            </a:r>
            <a:r>
              <a:rPr lang="th-TH" sz="3600" b="1" dirty="0">
                <a:latin typeface="Aharoni" panose="02010803020104030203" pitchFamily="2" charset="-79"/>
              </a:rPr>
              <a:t>	เขาคนนั้น</a:t>
            </a:r>
          </a:p>
          <a:p>
            <a:pPr marL="0" indent="360000">
              <a:spcBef>
                <a:spcPts val="0"/>
              </a:spcBef>
              <a:buNone/>
            </a:pPr>
            <a:endParaRPr lang="th-TH" sz="3600" b="1" dirty="0">
              <a:latin typeface="Aharoni" panose="02010803020104030203" pitchFamily="2" charset="-79"/>
            </a:endParaRPr>
          </a:p>
        </p:txBody>
      </p:sp>
    </p:spTree>
    <p:extLst>
      <p:ext uri="{BB962C8B-B14F-4D97-AF65-F5344CB8AC3E}">
        <p14:creationId xmlns:p14="http://schemas.microsoft.com/office/powerpoint/2010/main" val="173314838"/>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67628" y="111513"/>
            <a:ext cx="11385395" cy="6389648"/>
          </a:xfrm>
        </p:spPr>
        <p:txBody>
          <a:bodyPr>
            <a:normAutofit/>
          </a:bodyPr>
          <a:lstStyle/>
          <a:p>
            <a:pPr marL="0" indent="360000">
              <a:spcBef>
                <a:spcPts val="0"/>
              </a:spcBef>
              <a:buNone/>
            </a:pPr>
            <a:r>
              <a:rPr lang="th-TH" sz="3600" b="1" dirty="0">
                <a:latin typeface="Aharoni" panose="02010803020104030203" pitchFamily="2" charset="-79"/>
              </a:rPr>
              <a:t>	</a:t>
            </a:r>
            <a:r>
              <a:rPr lang="th-TH" sz="4400" b="1" dirty="0">
                <a:latin typeface="Aharoni" panose="02010803020104030203" pitchFamily="2" charset="-79"/>
              </a:rPr>
              <a:t>กริยาวลี </a:t>
            </a:r>
            <a:r>
              <a:rPr lang="th-TH" sz="3600" b="1" dirty="0">
                <a:latin typeface="Aharoni" panose="02010803020104030203" pitchFamily="2" charset="-79"/>
              </a:rPr>
              <a:t>หมายถึง คำกริยาคำเดียว หรือคำกริยากับส่วนขยาย ซึ่งทำหน้าที่เป็น “ส่วนของประโยค” ชนิดใดชนิดหนึ่งใน 3  ชนิดนี้ คือ หน่วยอกรรม หน่วยสก</a:t>
            </a:r>
            <a:r>
              <a:rPr lang="th-TH" sz="3600" b="1" dirty="0" err="1">
                <a:latin typeface="Aharoni" panose="02010803020104030203" pitchFamily="2" charset="-79"/>
              </a:rPr>
              <a:t>รรม</a:t>
            </a:r>
            <a:r>
              <a:rPr lang="th-TH" sz="3600" b="1" dirty="0">
                <a:latin typeface="Aharoni" panose="02010803020104030203" pitchFamily="2" charset="-79"/>
              </a:rPr>
              <a:t> และหน่วยทวิกรรม</a:t>
            </a:r>
          </a:p>
          <a:p>
            <a:pPr marL="0" indent="360000">
              <a:spcBef>
                <a:spcPts val="0"/>
              </a:spcBef>
              <a:buNone/>
            </a:pPr>
            <a:r>
              <a:rPr lang="th-TH" sz="3600" b="1" dirty="0">
                <a:latin typeface="Aharoni" panose="02010803020104030203" pitchFamily="2" charset="-79"/>
              </a:rPr>
              <a:t>		ตัวอย่าง</a:t>
            </a:r>
          </a:p>
          <a:p>
            <a:pPr marL="0" indent="360000">
              <a:spcBef>
                <a:spcPts val="0"/>
              </a:spcBef>
              <a:buNone/>
            </a:pPr>
            <a:r>
              <a:rPr lang="th-TH" sz="3600" b="1" dirty="0">
                <a:latin typeface="Aharoni" panose="02010803020104030203" pitchFamily="2" charset="-79"/>
              </a:rPr>
              <a:t>			หน่วยอกรรม		=	แห้งแล้ว, ยังไม่สุก, นอนบนเสื่อ</a:t>
            </a:r>
          </a:p>
          <a:p>
            <a:pPr marL="0" indent="360000">
              <a:spcBef>
                <a:spcPts val="0"/>
              </a:spcBef>
              <a:buNone/>
            </a:pPr>
            <a:r>
              <a:rPr lang="th-TH" sz="3600" b="1" dirty="0">
                <a:latin typeface="Aharoni" panose="02010803020104030203" pitchFamily="2" charset="-79"/>
              </a:rPr>
              <a:t>			หน่วยสก</a:t>
            </a:r>
            <a:r>
              <a:rPr lang="th-TH" sz="3600" b="1" dirty="0" err="1">
                <a:latin typeface="Aharoni" panose="02010803020104030203" pitchFamily="2" charset="-79"/>
              </a:rPr>
              <a:t>รรม</a:t>
            </a:r>
            <a:r>
              <a:rPr lang="th-TH" sz="3600" b="1" dirty="0">
                <a:latin typeface="Aharoni" panose="02010803020104030203" pitchFamily="2" charset="-79"/>
              </a:rPr>
              <a:t>		=	ไม่ทิ้งขยะ, ตีลูก, เด็ดดอกไม้</a:t>
            </a:r>
          </a:p>
          <a:p>
            <a:pPr marL="0" indent="360000">
              <a:spcBef>
                <a:spcPts val="0"/>
              </a:spcBef>
              <a:buNone/>
            </a:pPr>
            <a:r>
              <a:rPr lang="th-TH" sz="3600" b="1" dirty="0">
                <a:latin typeface="Aharoni" panose="02010803020104030203" pitchFamily="2" charset="-79"/>
              </a:rPr>
              <a:t>			หน่วยทวิกรรม		=	อยากสอนหนังสือเด็ก, ให้กำไลฉัน</a:t>
            </a:r>
          </a:p>
          <a:p>
            <a:pPr marL="0" indent="360000">
              <a:spcBef>
                <a:spcPts val="0"/>
              </a:spcBef>
              <a:buNone/>
            </a:pPr>
            <a:endParaRPr lang="th-TH" sz="3600" b="1" dirty="0">
              <a:latin typeface="Aharoni" panose="02010803020104030203" pitchFamily="2" charset="-79"/>
            </a:endParaRPr>
          </a:p>
        </p:txBody>
      </p:sp>
    </p:spTree>
    <p:extLst>
      <p:ext uri="{BB962C8B-B14F-4D97-AF65-F5344CB8AC3E}">
        <p14:creationId xmlns:p14="http://schemas.microsoft.com/office/powerpoint/2010/main" val="637585277"/>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367991" y="200724"/>
            <a:ext cx="11441150" cy="6400798"/>
          </a:xfrm>
        </p:spPr>
        <p:txBody>
          <a:bodyPr>
            <a:noAutofit/>
          </a:bodyPr>
          <a:lstStyle/>
          <a:p>
            <a:pPr marL="0" indent="360000">
              <a:lnSpc>
                <a:spcPct val="120000"/>
              </a:lnSpc>
              <a:spcBef>
                <a:spcPts val="0"/>
              </a:spcBef>
              <a:spcAft>
                <a:spcPts val="0"/>
              </a:spcAft>
              <a:buNone/>
            </a:pPr>
            <a:endParaRPr lang="th-TH" sz="4400" b="1" dirty="0" smtClean="0">
              <a:latin typeface="Aharoni" panose="02010803020104030203" pitchFamily="2" charset="-79"/>
            </a:endParaRPr>
          </a:p>
          <a:p>
            <a:pPr marL="0" indent="360000">
              <a:lnSpc>
                <a:spcPct val="120000"/>
              </a:lnSpc>
              <a:spcBef>
                <a:spcPts val="0"/>
              </a:spcBef>
              <a:spcAft>
                <a:spcPts val="0"/>
              </a:spcAft>
              <a:buNone/>
            </a:pPr>
            <a:endParaRPr lang="th-TH" sz="4400" b="1" dirty="0" smtClean="0">
              <a:latin typeface="Aharoni" panose="02010803020104030203" pitchFamily="2" charset="-79"/>
            </a:endParaRPr>
          </a:p>
          <a:p>
            <a:pPr marL="0" indent="360000">
              <a:lnSpc>
                <a:spcPct val="120000"/>
              </a:lnSpc>
              <a:spcBef>
                <a:spcPts val="0"/>
              </a:spcBef>
              <a:spcAft>
                <a:spcPts val="0"/>
              </a:spcAft>
              <a:buNone/>
            </a:pPr>
            <a:r>
              <a:rPr lang="th-TH" sz="4400" b="1" dirty="0" smtClean="0">
                <a:latin typeface="Aharoni" panose="02010803020104030203" pitchFamily="2" charset="-79"/>
              </a:rPr>
              <a:t>วิเศษณ์</a:t>
            </a:r>
            <a:r>
              <a:rPr lang="th-TH" sz="4400" b="1" dirty="0">
                <a:latin typeface="Aharoni" panose="02010803020104030203" pitchFamily="2" charset="-79"/>
              </a:rPr>
              <a:t>วลี </a:t>
            </a:r>
            <a:endParaRPr lang="th-TH" sz="4400" b="1" dirty="0" smtClean="0">
              <a:latin typeface="Aharoni" panose="02010803020104030203" pitchFamily="2" charset="-79"/>
            </a:endParaRPr>
          </a:p>
          <a:p>
            <a:pPr marL="0" indent="360000">
              <a:lnSpc>
                <a:spcPct val="120000"/>
              </a:lnSpc>
              <a:spcBef>
                <a:spcPts val="0"/>
              </a:spcBef>
              <a:spcAft>
                <a:spcPts val="0"/>
              </a:spcAft>
              <a:buNone/>
            </a:pPr>
            <a:r>
              <a:rPr lang="th-TH" sz="3600" b="1" dirty="0" smtClean="0">
                <a:latin typeface="Aharoni" panose="02010803020104030203" pitchFamily="2" charset="-79"/>
              </a:rPr>
              <a:t>		หมายถึง คำ</a:t>
            </a:r>
            <a:r>
              <a:rPr lang="th-TH" sz="3600" b="1" dirty="0">
                <a:latin typeface="Aharoni" panose="02010803020104030203" pitchFamily="2" charset="-79"/>
              </a:rPr>
              <a:t>วิเศษณ์คำเดียว หรือคำวิเศษณ์กับส่วนขยาย ซึ่งทำหน้าที่เป็น “ส่วนของประโยค” ชนิดหน่วยเสริมวิเศษณ์ เช่น เก่ามาก, ไหม้แล้ว,  เดินอย่างรวดเร็ว</a:t>
            </a:r>
          </a:p>
          <a:p>
            <a:pPr marL="0" indent="360000">
              <a:lnSpc>
                <a:spcPct val="120000"/>
              </a:lnSpc>
              <a:spcBef>
                <a:spcPts val="0"/>
              </a:spcBef>
              <a:spcAft>
                <a:spcPts val="0"/>
              </a:spcAft>
              <a:buNone/>
            </a:pPr>
            <a:r>
              <a:rPr lang="th-TH" sz="3600" b="1" dirty="0">
                <a:latin typeface="Aharoni" panose="02010803020104030203" pitchFamily="2" charset="-79"/>
              </a:rPr>
              <a:t>	</a:t>
            </a:r>
            <a:endParaRPr lang="th-TH" sz="3600" b="1" dirty="0" smtClean="0">
              <a:latin typeface="Aharoni" panose="02010803020104030203" pitchFamily="2" charset="-79"/>
            </a:endParaRPr>
          </a:p>
          <a:p>
            <a:pPr marL="0" indent="360000">
              <a:lnSpc>
                <a:spcPct val="120000"/>
              </a:lnSpc>
              <a:spcBef>
                <a:spcPts val="0"/>
              </a:spcBef>
              <a:spcAft>
                <a:spcPts val="0"/>
              </a:spcAft>
              <a:buNone/>
            </a:pPr>
            <a:r>
              <a:rPr lang="th-TH" sz="4400" b="1" dirty="0" smtClean="0">
                <a:latin typeface="Aharoni" panose="02010803020104030203" pitchFamily="2" charset="-79"/>
              </a:rPr>
              <a:t>สถาน</a:t>
            </a:r>
            <a:r>
              <a:rPr lang="th-TH" sz="4400" b="1" dirty="0">
                <a:latin typeface="Aharoni" panose="02010803020104030203" pitchFamily="2" charset="-79"/>
              </a:rPr>
              <a:t>วลี หมายถึง</a:t>
            </a:r>
          </a:p>
          <a:p>
            <a:pPr marL="0" indent="360000">
              <a:lnSpc>
                <a:spcPct val="120000"/>
              </a:lnSpc>
              <a:spcBef>
                <a:spcPts val="0"/>
              </a:spcBef>
              <a:spcAft>
                <a:spcPts val="0"/>
              </a:spcAft>
              <a:buNone/>
            </a:pPr>
            <a:r>
              <a:rPr lang="th-TH" sz="3600" b="1" dirty="0" smtClean="0">
                <a:latin typeface="Aharoni" panose="02010803020104030203" pitchFamily="2" charset="-79"/>
              </a:rPr>
              <a:t>		1</a:t>
            </a:r>
            <a:r>
              <a:rPr lang="th-TH" sz="3600" b="1" dirty="0">
                <a:latin typeface="Aharoni" panose="02010803020104030203" pitchFamily="2" charset="-79"/>
              </a:rPr>
              <a:t>.	คำบุพบทกับนามวลี ซึ่งทำหน้าที่เป็น “ส่วนของประโยค” ชนิดหน่วยเสริมบอกสถานที่ โดยที่อาจจะมีบุพบทคำเดียว 2 คำ หรือ 3  คำก็ได้ เช่น   ที่บ้าน,  บนเก้าอี้,  ในตู้</a:t>
            </a:r>
          </a:p>
          <a:p>
            <a:pPr marL="0" indent="360000">
              <a:lnSpc>
                <a:spcPct val="120000"/>
              </a:lnSpc>
              <a:spcBef>
                <a:spcPts val="0"/>
              </a:spcBef>
              <a:spcAft>
                <a:spcPts val="0"/>
              </a:spcAft>
              <a:buNone/>
            </a:pPr>
            <a:r>
              <a:rPr lang="th-TH" sz="3600" b="1" dirty="0" smtClean="0">
                <a:latin typeface="Aharoni" panose="02010803020104030203" pitchFamily="2" charset="-79"/>
              </a:rPr>
              <a:t>		2</a:t>
            </a:r>
            <a:r>
              <a:rPr lang="th-TH" sz="3600" b="1" dirty="0">
                <a:latin typeface="Aharoni" panose="02010803020104030203" pitchFamily="2" charset="-79"/>
              </a:rPr>
              <a:t>.	คำบุพบท 2 คำเรียงกัน ซึ่งทำหน้าที่เป็น “ส่วนของประโยค” ชนิดหน่วยเสริมบอกสถานที่ เช่น ข้างนอก,  ข้างบน,  ข้างใน</a:t>
            </a:r>
          </a:p>
          <a:p>
            <a:pPr marL="0" indent="360000">
              <a:lnSpc>
                <a:spcPct val="120000"/>
              </a:lnSpc>
              <a:spcBef>
                <a:spcPts val="0"/>
              </a:spcBef>
              <a:spcAft>
                <a:spcPts val="0"/>
              </a:spcAft>
              <a:buNone/>
            </a:pPr>
            <a:endParaRPr lang="th-TH" sz="3600" b="1" dirty="0">
              <a:latin typeface="Aharoni" panose="02010803020104030203" pitchFamily="2" charset="-79"/>
            </a:endParaRPr>
          </a:p>
          <a:p>
            <a:pPr marL="0" indent="360000">
              <a:lnSpc>
                <a:spcPct val="120000"/>
              </a:lnSpc>
              <a:spcBef>
                <a:spcPts val="0"/>
              </a:spcBef>
              <a:spcAft>
                <a:spcPts val="0"/>
              </a:spcAft>
              <a:buNone/>
            </a:pPr>
            <a:endParaRPr lang="th-TH" sz="4000" b="1" dirty="0">
              <a:latin typeface="Aharoni" panose="02010803020104030203" pitchFamily="2" charset="-79"/>
            </a:endParaRPr>
          </a:p>
          <a:p>
            <a:pPr marL="0" indent="360000">
              <a:lnSpc>
                <a:spcPct val="120000"/>
              </a:lnSpc>
              <a:spcBef>
                <a:spcPts val="0"/>
              </a:spcBef>
              <a:spcAft>
                <a:spcPts val="0"/>
              </a:spcAft>
              <a:buNone/>
            </a:pPr>
            <a:endParaRPr lang="th-TH" sz="3600" b="1" dirty="0">
              <a:latin typeface="Aharoni" panose="02010803020104030203" pitchFamily="2" charset="-79"/>
            </a:endParaRPr>
          </a:p>
        </p:txBody>
      </p:sp>
    </p:spTree>
    <p:extLst>
      <p:ext uri="{BB962C8B-B14F-4D97-AF65-F5344CB8AC3E}">
        <p14:creationId xmlns:p14="http://schemas.microsoft.com/office/powerpoint/2010/main" val="3168539173"/>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58644" y="858645"/>
            <a:ext cx="10188767" cy="4932556"/>
          </a:xfrm>
        </p:spPr>
        <p:txBody>
          <a:bodyPr>
            <a:normAutofit/>
          </a:bodyPr>
          <a:lstStyle/>
          <a:p>
            <a:pPr marL="0" indent="360000">
              <a:spcBef>
                <a:spcPts val="0"/>
              </a:spcBef>
              <a:buNone/>
            </a:pPr>
            <a:r>
              <a:rPr lang="th-TH" sz="4800" b="1" dirty="0" smtClean="0">
                <a:latin typeface="Aharoni" panose="02010803020104030203" pitchFamily="2" charset="-79"/>
              </a:rPr>
              <a:t>กาล</a:t>
            </a:r>
            <a:r>
              <a:rPr lang="th-TH" sz="4800" b="1" dirty="0">
                <a:latin typeface="Aharoni" panose="02010803020104030203" pitchFamily="2" charset="-79"/>
              </a:rPr>
              <a:t>วลี </a:t>
            </a:r>
            <a:endParaRPr lang="th-TH" sz="4800" b="1" dirty="0" smtClean="0">
              <a:latin typeface="Aharoni" panose="02010803020104030203" pitchFamily="2" charset="-79"/>
            </a:endParaRPr>
          </a:p>
          <a:p>
            <a:pPr marL="0" indent="360000">
              <a:spcBef>
                <a:spcPts val="0"/>
              </a:spcBef>
              <a:buNone/>
            </a:pPr>
            <a:r>
              <a:rPr lang="th-TH" sz="4800" b="1" dirty="0">
                <a:latin typeface="Aharoni" panose="02010803020104030203" pitchFamily="2" charset="-79"/>
              </a:rPr>
              <a:t>	</a:t>
            </a:r>
            <a:r>
              <a:rPr lang="th-TH" sz="4800" b="1" dirty="0" smtClean="0">
                <a:latin typeface="Aharoni" panose="02010803020104030203" pitchFamily="2" charset="-79"/>
              </a:rPr>
              <a:t>	</a:t>
            </a:r>
            <a:r>
              <a:rPr lang="th-TH" sz="4000" b="1" dirty="0" smtClean="0">
                <a:latin typeface="Aharoni" panose="02010803020104030203" pitchFamily="2" charset="-79"/>
              </a:rPr>
              <a:t>หมายถึง </a:t>
            </a:r>
            <a:r>
              <a:rPr lang="th-TH" sz="4000" b="1" dirty="0">
                <a:latin typeface="Aharoni" panose="02010803020104030203" pitchFamily="2" charset="-79"/>
              </a:rPr>
              <a:t>คำบอกเวลาคำเดียว หรือหลายคำ หรือคำบอกเวลากับส่วนขยาย ซึ่งทำหน้าที่เป็น “ส่วนของประโยค” ชนิดหน่วยเสริมบอกเวลา เช่น  กลางคืน,  บางวัน,  เมื่อกี้นี้</a:t>
            </a:r>
          </a:p>
        </p:txBody>
      </p:sp>
    </p:spTree>
    <p:extLst>
      <p:ext uri="{BB962C8B-B14F-4D97-AF65-F5344CB8AC3E}">
        <p14:creationId xmlns:p14="http://schemas.microsoft.com/office/powerpoint/2010/main" val="2302330960"/>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52565" y="2081561"/>
            <a:ext cx="9905998" cy="1905000"/>
          </a:xfrm>
        </p:spPr>
        <p:txBody>
          <a:bodyPr>
            <a:noAutofit/>
          </a:bodyPr>
          <a:lstStyle/>
          <a:p>
            <a:pPr algn="ctr"/>
            <a:r>
              <a:rPr lang="th-TH" sz="8000" b="1" dirty="0" smtClean="0"/>
              <a:t/>
            </a:r>
            <a:br>
              <a:rPr lang="th-TH" sz="8000" b="1" dirty="0" smtClean="0"/>
            </a:br>
            <a:r>
              <a:rPr lang="th-TH" sz="8000" b="1" dirty="0" smtClean="0"/>
              <a:t>ประโยค</a:t>
            </a:r>
            <a:r>
              <a:rPr lang="th-TH" sz="8000" b="1" dirty="0"/>
              <a:t>และชนิดของประโยค </a:t>
            </a:r>
            <a:br>
              <a:rPr lang="th-TH" sz="8000" b="1" dirty="0"/>
            </a:br>
            <a:endParaRPr lang="th-TH" sz="8000" b="1" dirty="0"/>
          </a:p>
        </p:txBody>
      </p:sp>
    </p:spTree>
    <p:extLst>
      <p:ext uri="{BB962C8B-B14F-4D97-AF65-F5344CB8AC3E}">
        <p14:creationId xmlns:p14="http://schemas.microsoft.com/office/powerpoint/2010/main" val="218357651"/>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167268" y="278781"/>
            <a:ext cx="10880143" cy="5512420"/>
          </a:xfrm>
        </p:spPr>
        <p:txBody>
          <a:bodyPr>
            <a:normAutofit/>
          </a:bodyPr>
          <a:lstStyle/>
          <a:p>
            <a:pPr marL="0" indent="360000">
              <a:spcBef>
                <a:spcPts val="0"/>
              </a:spcBef>
              <a:buNone/>
            </a:pPr>
            <a:r>
              <a:rPr lang="th-TH" sz="4800" b="1" dirty="0">
                <a:latin typeface="Aharoni" panose="02010803020104030203" pitchFamily="2" charset="-79"/>
              </a:rPr>
              <a:t>ประโยค</a:t>
            </a:r>
          </a:p>
          <a:p>
            <a:pPr marL="0" indent="360000">
              <a:spcBef>
                <a:spcPts val="0"/>
              </a:spcBef>
              <a:buNone/>
            </a:pPr>
            <a:r>
              <a:rPr lang="th-TH" sz="4000" b="1" dirty="0">
                <a:latin typeface="Aharoni" panose="02010803020104030203" pitchFamily="2" charset="-79"/>
              </a:rPr>
              <a:t>		ในวิชาไวยากรณ์ ประโยค คือ ถ้อยคำหรือคำพูดที่มีเนื้อความบริบูรณ์ นี่เป็นความหมายของประโยคในทัศนะของนักไวยากรณ์เดิม คือ เน้นกลุ่มคำที่มีเนื้อความสมบูรณ์ ส่วนนักไวยากรณ์รุ่นใหม่ไม่เน้นในแง่กลุ่มคำที่มีเนื้อความสมบูรณ์ แต่เน้นในแง่ความเข้าใจระหว่างผู้พูดกับผู้ฟังเป็นสำคัญ หรือเน้นลักษณะประโยคภาษาพูดมากกว่าประโยคทางไวยากรณ์</a:t>
            </a:r>
          </a:p>
          <a:p>
            <a:pPr marL="0" indent="360000">
              <a:spcBef>
                <a:spcPts val="0"/>
              </a:spcBef>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3194221179"/>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557561" y="479503"/>
            <a:ext cx="10489850" cy="5311698"/>
          </a:xfrm>
        </p:spPr>
        <p:txBody>
          <a:bodyPr>
            <a:normAutofit/>
          </a:bodyPr>
          <a:lstStyle/>
          <a:p>
            <a:pPr marL="0" indent="360000">
              <a:spcBef>
                <a:spcPts val="0"/>
              </a:spcBef>
              <a:buNone/>
            </a:pPr>
            <a:r>
              <a:rPr lang="th-TH" sz="5400" b="1" dirty="0" smtClean="0">
                <a:latin typeface="Aharoni" panose="02010803020104030203" pitchFamily="2" charset="-79"/>
              </a:rPr>
              <a:t>ชนิด</a:t>
            </a:r>
            <a:r>
              <a:rPr lang="th-TH" sz="5400" b="1" dirty="0">
                <a:latin typeface="Aharoni" panose="02010803020104030203" pitchFamily="2" charset="-79"/>
              </a:rPr>
              <a:t>ของประโยค</a:t>
            </a:r>
          </a:p>
          <a:p>
            <a:pPr marL="0" indent="360000">
              <a:spcBef>
                <a:spcPts val="0"/>
              </a:spcBef>
              <a:buNone/>
            </a:pPr>
            <a:r>
              <a:rPr lang="th-TH" sz="4400" b="1" dirty="0" smtClean="0">
                <a:latin typeface="Aharoni" panose="02010803020104030203" pitchFamily="2" charset="-79"/>
              </a:rPr>
              <a:t>			ประโยค</a:t>
            </a:r>
            <a:r>
              <a:rPr lang="th-TH" sz="4400" b="1" dirty="0">
                <a:latin typeface="Aharoni" panose="02010803020104030203" pitchFamily="2" charset="-79"/>
              </a:rPr>
              <a:t>สามัญ </a:t>
            </a:r>
            <a:r>
              <a:rPr lang="en-US" sz="3200" b="1" dirty="0" smtClean="0">
                <a:latin typeface="Aharoni" panose="02010803020104030203" pitchFamily="2" charset="-79"/>
                <a:cs typeface="Aharoni" panose="02010803020104030203" pitchFamily="2" charset="-79"/>
              </a:rPr>
              <a:t>(Simple </a:t>
            </a:r>
            <a:r>
              <a:rPr lang="en-US" sz="3200" b="1" dirty="0">
                <a:latin typeface="Aharoni" panose="02010803020104030203" pitchFamily="2" charset="-79"/>
                <a:cs typeface="Aharoni" panose="02010803020104030203" pitchFamily="2" charset="-79"/>
              </a:rPr>
              <a:t>Sentence) </a:t>
            </a:r>
            <a:endParaRPr lang="en-US" sz="4400" b="1" dirty="0">
              <a:latin typeface="Aharoni" panose="02010803020104030203" pitchFamily="2" charset="-79"/>
              <a:cs typeface="Aharoni" panose="02010803020104030203" pitchFamily="2" charset="-79"/>
            </a:endParaRPr>
          </a:p>
          <a:p>
            <a:pPr marL="0" indent="360000">
              <a:spcBef>
                <a:spcPts val="0"/>
              </a:spcBef>
              <a:buNone/>
            </a:pPr>
            <a:r>
              <a:rPr lang="th-TH" sz="4400" b="1" dirty="0" smtClean="0">
                <a:latin typeface="Aharoni" panose="02010803020104030203" pitchFamily="2" charset="-79"/>
              </a:rPr>
              <a:t>			ประโยค</a:t>
            </a:r>
            <a:r>
              <a:rPr lang="th-TH" sz="4400" b="1" dirty="0">
                <a:latin typeface="Aharoni" panose="02010803020104030203" pitchFamily="2" charset="-79"/>
              </a:rPr>
              <a:t>ซับซ้อน </a:t>
            </a:r>
            <a:r>
              <a:rPr lang="en-US" sz="3200" b="1" dirty="0" smtClean="0">
                <a:latin typeface="Aharoni" panose="02010803020104030203" pitchFamily="2" charset="-79"/>
                <a:cs typeface="Aharoni" panose="02010803020104030203" pitchFamily="2" charset="-79"/>
              </a:rPr>
              <a:t>(Complex </a:t>
            </a:r>
            <a:r>
              <a:rPr lang="en-US" sz="3200" b="1" dirty="0">
                <a:latin typeface="Aharoni" panose="02010803020104030203" pitchFamily="2" charset="-79"/>
                <a:cs typeface="Aharoni" panose="02010803020104030203" pitchFamily="2" charset="-79"/>
              </a:rPr>
              <a:t>Sentence) </a:t>
            </a:r>
          </a:p>
          <a:p>
            <a:pPr marL="0" indent="360000">
              <a:spcBef>
                <a:spcPts val="0"/>
              </a:spcBef>
              <a:buNone/>
            </a:pPr>
            <a:r>
              <a:rPr lang="th-TH" sz="4400" b="1" dirty="0" smtClean="0">
                <a:latin typeface="Aharoni" panose="02010803020104030203" pitchFamily="2" charset="-79"/>
              </a:rPr>
              <a:t>			ประโยค</a:t>
            </a:r>
            <a:r>
              <a:rPr lang="th-TH" sz="4400" b="1" dirty="0">
                <a:latin typeface="Aharoni" panose="02010803020104030203" pitchFamily="2" charset="-79"/>
              </a:rPr>
              <a:t>ผสม  </a:t>
            </a:r>
            <a:r>
              <a:rPr lang="en-US" sz="3200" b="1" dirty="0" smtClean="0">
                <a:latin typeface="Aharoni" panose="02010803020104030203" pitchFamily="2" charset="-79"/>
                <a:cs typeface="Aharoni" panose="02010803020104030203" pitchFamily="2" charset="-79"/>
              </a:rPr>
              <a:t>(Compound </a:t>
            </a:r>
            <a:r>
              <a:rPr lang="en-US" sz="3200" b="1" dirty="0">
                <a:latin typeface="Aharoni" panose="02010803020104030203" pitchFamily="2" charset="-79"/>
                <a:cs typeface="Aharoni" panose="02010803020104030203" pitchFamily="2" charset="-79"/>
              </a:rPr>
              <a:t>Sentence) </a:t>
            </a:r>
            <a:endParaRPr lang="th-TH" sz="4400" b="1" dirty="0">
              <a:latin typeface="Aharoni" panose="02010803020104030203" pitchFamily="2" charset="-79"/>
            </a:endParaRPr>
          </a:p>
        </p:txBody>
      </p:sp>
    </p:spTree>
    <p:extLst>
      <p:ext uri="{BB962C8B-B14F-4D97-AF65-F5344CB8AC3E}">
        <p14:creationId xmlns:p14="http://schemas.microsoft.com/office/powerpoint/2010/main" val="2660894695"/>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00722" y="356839"/>
            <a:ext cx="11229278" cy="6032810"/>
          </a:xfrm>
        </p:spPr>
        <p:txBody>
          <a:bodyPr>
            <a:normAutofit/>
          </a:bodyPr>
          <a:lstStyle/>
          <a:p>
            <a:pPr marL="0" indent="360000">
              <a:spcBef>
                <a:spcPts val="0"/>
              </a:spcBef>
              <a:buNone/>
            </a:pPr>
            <a:r>
              <a:rPr lang="th-TH" sz="4400" b="1" dirty="0">
                <a:latin typeface="Aharoni" panose="02010803020104030203" pitchFamily="2" charset="-79"/>
              </a:rPr>
              <a:t>ชนิดของประโยค</a:t>
            </a:r>
          </a:p>
          <a:p>
            <a:pPr marL="0" indent="360000">
              <a:spcBef>
                <a:spcPts val="0"/>
              </a:spcBef>
              <a:buNone/>
            </a:pPr>
            <a:r>
              <a:rPr lang="th-TH" sz="3600" b="1" dirty="0">
                <a:latin typeface="Aharoni" panose="02010803020104030203" pitchFamily="2" charset="-79"/>
              </a:rPr>
              <a:t>				ดุษฎีพร ชำนิโรค</a:t>
            </a:r>
            <a:r>
              <a:rPr lang="th-TH" sz="3600" b="1" dirty="0" err="1">
                <a:latin typeface="Aharoni" panose="02010803020104030203" pitchFamily="2" charset="-79"/>
              </a:rPr>
              <a:t>สานต์</a:t>
            </a:r>
            <a:r>
              <a:rPr lang="th-TH" sz="3600" b="1" dirty="0">
                <a:latin typeface="Aharoni" panose="02010803020104030203" pitchFamily="2" charset="-79"/>
              </a:rPr>
              <a:t> (2512 : 20) ได้แบ่งประโยคออกเป็น 3 ชนิด คือ  ประโยคสามัญ,  ประโยคซับซ้อน, และประโยคผสม</a:t>
            </a:r>
          </a:p>
          <a:p>
            <a:pPr marL="0" indent="360000">
              <a:spcBef>
                <a:spcPts val="0"/>
              </a:spcBef>
              <a:buNone/>
            </a:pPr>
            <a:r>
              <a:rPr lang="th-TH" sz="3600" b="1" dirty="0" smtClean="0">
                <a:latin typeface="Aharoni" panose="02010803020104030203" pitchFamily="2" charset="-79"/>
              </a:rPr>
              <a:t>		1</a:t>
            </a:r>
            <a:r>
              <a:rPr lang="th-TH" sz="3600" b="1" dirty="0">
                <a:latin typeface="Aharoni" panose="02010803020104030203" pitchFamily="2" charset="-79"/>
              </a:rPr>
              <a:t>)	ประโยคสามัญ </a:t>
            </a:r>
            <a:r>
              <a:rPr lang="en-US" sz="2400" b="1" dirty="0" smtClean="0">
                <a:latin typeface="Aharoni" panose="02010803020104030203" pitchFamily="2" charset="-79"/>
              </a:rPr>
              <a:t>(</a:t>
            </a:r>
            <a:r>
              <a:rPr lang="en-US" sz="2400" b="1" dirty="0" smtClean="0">
                <a:latin typeface="Aharoni" panose="02010803020104030203" pitchFamily="2" charset="-79"/>
                <a:cs typeface="Aharoni" panose="02010803020104030203" pitchFamily="2" charset="-79"/>
              </a:rPr>
              <a:t>Simple </a:t>
            </a:r>
            <a:r>
              <a:rPr lang="en-US" sz="2400" b="1" dirty="0">
                <a:latin typeface="Aharoni" panose="02010803020104030203" pitchFamily="2" charset="-79"/>
                <a:cs typeface="Aharoni" panose="02010803020104030203" pitchFamily="2" charset="-79"/>
              </a:rPr>
              <a:t>Sentence) </a:t>
            </a:r>
            <a:r>
              <a:rPr lang="th-TH" sz="3600" b="1" dirty="0">
                <a:latin typeface="Aharoni" panose="02010803020104030203" pitchFamily="2" charset="-79"/>
              </a:rPr>
              <a:t>ได้แก่ ประโยคที่ประกอบด้วยหน่วยประโยคหน่วยเดียว หรือหลายหน่วยเรียงกันเป็นแบบของประโยคเริ่ม</a:t>
            </a:r>
          </a:p>
          <a:p>
            <a:pPr marL="0" indent="360000">
              <a:spcBef>
                <a:spcPts val="0"/>
              </a:spcBef>
              <a:buNone/>
            </a:pPr>
            <a:endParaRPr lang="th-TH" sz="3600" b="1" dirty="0">
              <a:latin typeface="Aharoni" panose="02010803020104030203" pitchFamily="2" charset="-79"/>
            </a:endParaRPr>
          </a:p>
        </p:txBody>
      </p:sp>
    </p:spTree>
    <p:extLst>
      <p:ext uri="{BB962C8B-B14F-4D97-AF65-F5344CB8AC3E}">
        <p14:creationId xmlns:p14="http://schemas.microsoft.com/office/powerpoint/2010/main" val="1605629347"/>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01444" y="89211"/>
            <a:ext cx="10645967" cy="5701990"/>
          </a:xfrm>
        </p:spPr>
        <p:txBody>
          <a:bodyPr>
            <a:normAutofit/>
          </a:bodyPr>
          <a:lstStyle/>
          <a:p>
            <a:pPr marL="0" indent="360000">
              <a:spcBef>
                <a:spcPts val="0"/>
              </a:spcBef>
              <a:buNone/>
            </a:pPr>
            <a:r>
              <a:rPr lang="th-TH" sz="4000" b="1" dirty="0" smtClean="0">
                <a:latin typeface="Aharoni" panose="02010803020104030203" pitchFamily="2" charset="-79"/>
              </a:rPr>
              <a:t>	2) ประโยค</a:t>
            </a:r>
            <a:r>
              <a:rPr lang="th-TH" sz="4000" b="1" dirty="0">
                <a:latin typeface="Aharoni" panose="02010803020104030203" pitchFamily="2" charset="-79"/>
              </a:rPr>
              <a:t>ซับซ้อน </a:t>
            </a:r>
            <a:r>
              <a:rPr lang="en-US" sz="2800" b="1" dirty="0" smtClean="0">
                <a:latin typeface="Aharoni" panose="02010803020104030203" pitchFamily="2" charset="-79"/>
                <a:cs typeface="Aharoni" panose="02010803020104030203" pitchFamily="2" charset="-79"/>
              </a:rPr>
              <a:t>(Complex </a:t>
            </a:r>
            <a:r>
              <a:rPr lang="en-US" sz="2800" b="1" dirty="0">
                <a:latin typeface="Aharoni" panose="02010803020104030203" pitchFamily="2" charset="-79"/>
                <a:cs typeface="Aharoni" panose="02010803020104030203" pitchFamily="2" charset="-79"/>
              </a:rPr>
              <a:t>Sentence) </a:t>
            </a:r>
            <a:r>
              <a:rPr lang="th-TH" sz="4000" b="1" dirty="0">
                <a:latin typeface="Aharoni" panose="02010803020104030203" pitchFamily="2" charset="-79"/>
              </a:rPr>
              <a:t>ได้แก่ ประโยคที่ประกอบด้วยอนุพากย์ต่างชนิดกัน ๒ อนุพากย์ขึ้นไป แต่ละอนุพากย์อาจจะมีอนุพากย์อื่นซ้อนอยู่ด้วยก็ได้ ประโยคซับซ้อนมีโครงสร้างที่ต่างไปจากโครงสร้างของประโยคสามัญ</a:t>
            </a:r>
          </a:p>
          <a:p>
            <a:pPr marL="0" indent="360000">
              <a:spcBef>
                <a:spcPts val="0"/>
              </a:spcBef>
              <a:buNone/>
            </a:pPr>
            <a:r>
              <a:rPr lang="th-TH" sz="4000" b="1" dirty="0">
                <a:latin typeface="Aharoni" panose="02010803020104030203" pitchFamily="2" charset="-79"/>
              </a:rPr>
              <a:t>					ตัวอย่าง</a:t>
            </a:r>
          </a:p>
          <a:p>
            <a:pPr marL="0" indent="360000">
              <a:spcBef>
                <a:spcPts val="0"/>
              </a:spcBef>
              <a:buNone/>
            </a:pPr>
            <a:r>
              <a:rPr lang="th-TH" sz="4000" b="1" dirty="0">
                <a:latin typeface="Aharoni" panose="02010803020104030203" pitchFamily="2" charset="-79"/>
              </a:rPr>
              <a:t>					ฉันชอบเด็กที่มาหาคุณเมื่อวานนี้</a:t>
            </a:r>
          </a:p>
          <a:p>
            <a:pPr marL="0" indent="360000">
              <a:spcBef>
                <a:spcPts val="0"/>
              </a:spcBef>
              <a:buNone/>
            </a:pPr>
            <a:r>
              <a:rPr lang="th-TH" sz="4000" b="1" dirty="0">
                <a:latin typeface="Aharoni" panose="02010803020104030203" pitchFamily="2" charset="-79"/>
              </a:rPr>
              <a:t>					เด็กที่กำลังเล่นตุ๊กตาที่คุณซื้อให้น่ารักมาก</a:t>
            </a:r>
          </a:p>
          <a:p>
            <a:pPr marL="0" indent="360000">
              <a:spcBef>
                <a:spcPts val="0"/>
              </a:spcBef>
              <a:buNone/>
            </a:pPr>
            <a:r>
              <a:rPr lang="th-TH" sz="4000" b="1" dirty="0">
                <a:latin typeface="Aharoni" panose="02010803020104030203" pitchFamily="2" charset="-79"/>
              </a:rPr>
              <a:t>					การที่เธอไม่พูดกับฉันแสดงว่าเธอยังโกรธฉันอยู่</a:t>
            </a:r>
          </a:p>
          <a:p>
            <a:pPr marL="0" indent="360000">
              <a:spcBef>
                <a:spcPts val="0"/>
              </a:spcBef>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276798737"/>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78780" y="144967"/>
            <a:ext cx="10768631" cy="5646234"/>
          </a:xfrm>
        </p:spPr>
        <p:txBody>
          <a:bodyPr>
            <a:noAutofit/>
          </a:bodyPr>
          <a:lstStyle/>
          <a:p>
            <a:pPr marL="0" indent="360000">
              <a:buNone/>
            </a:pPr>
            <a:r>
              <a:rPr lang="th-TH" sz="4400" b="1" dirty="0" smtClean="0">
                <a:latin typeface="Aharoni" panose="02010803020104030203" pitchFamily="2" charset="-79"/>
              </a:rPr>
              <a:t>	</a:t>
            </a:r>
          </a:p>
          <a:p>
            <a:pPr marL="0" indent="360000">
              <a:buNone/>
            </a:pPr>
            <a:endParaRPr lang="th-TH" sz="4400" b="1" dirty="0">
              <a:latin typeface="Aharoni" panose="02010803020104030203" pitchFamily="2" charset="-79"/>
            </a:endParaRPr>
          </a:p>
          <a:p>
            <a:pPr marL="0" indent="360000">
              <a:buNone/>
            </a:pPr>
            <a:r>
              <a:rPr lang="th-TH" sz="4400" b="1" dirty="0" smtClean="0">
                <a:latin typeface="Aharoni" panose="02010803020104030203" pitchFamily="2" charset="-79"/>
              </a:rPr>
              <a:t>3) ประโยค</a:t>
            </a:r>
            <a:r>
              <a:rPr lang="th-TH" sz="4400" b="1" dirty="0">
                <a:latin typeface="Aharoni" panose="02010803020104030203" pitchFamily="2" charset="-79"/>
              </a:rPr>
              <a:t>ผสม  </a:t>
            </a:r>
            <a:r>
              <a:rPr lang="en-US" sz="3200" b="1" dirty="0" smtClean="0">
                <a:latin typeface="Aharoni" panose="02010803020104030203" pitchFamily="2" charset="-79"/>
                <a:cs typeface="Aharoni" panose="02010803020104030203" pitchFamily="2" charset="-79"/>
              </a:rPr>
              <a:t>(Compound </a:t>
            </a:r>
            <a:r>
              <a:rPr lang="en-US" sz="3200" b="1" dirty="0">
                <a:latin typeface="Aharoni" panose="02010803020104030203" pitchFamily="2" charset="-79"/>
                <a:cs typeface="Aharoni" panose="02010803020104030203" pitchFamily="2" charset="-79"/>
              </a:rPr>
              <a:t>Sentence)   </a:t>
            </a:r>
            <a:r>
              <a:rPr lang="th-TH" sz="4400" b="1" dirty="0">
                <a:latin typeface="Aharoni" panose="02010803020104030203" pitchFamily="2" charset="-79"/>
              </a:rPr>
              <a:t>ได้แก่  ประโยคที่ประกอบด้วยอนุพากย์ตั้งแต่  2  อนุพากย์ขึ้น</a:t>
            </a:r>
            <a:r>
              <a:rPr lang="th-TH" sz="4400" b="1" dirty="0" smtClean="0">
                <a:latin typeface="Aharoni" panose="02010803020104030203" pitchFamily="2" charset="-79"/>
              </a:rPr>
              <a:t>ไป</a:t>
            </a:r>
            <a:endParaRPr lang="th-TH" sz="4400" b="1" dirty="0">
              <a:latin typeface="Aharoni" panose="02010803020104030203" pitchFamily="2" charset="-79"/>
            </a:endParaRPr>
          </a:p>
          <a:p>
            <a:pPr marL="0" indent="360000">
              <a:buNone/>
            </a:pPr>
            <a:r>
              <a:rPr lang="th-TH" sz="4400" b="1" dirty="0">
                <a:latin typeface="Aharoni" panose="02010803020104030203" pitchFamily="2" charset="-79"/>
              </a:rPr>
              <a:t>					ตัวอย่าง</a:t>
            </a:r>
          </a:p>
          <a:p>
            <a:pPr marL="0" indent="360000">
              <a:buNone/>
            </a:pPr>
            <a:r>
              <a:rPr lang="th-TH" sz="4400" b="1" dirty="0">
                <a:latin typeface="Aharoni" panose="02010803020104030203" pitchFamily="2" charset="-79"/>
              </a:rPr>
              <a:t>					เธอจะไปกับฉันหรือว่าจะอยู่ที่นี่</a:t>
            </a:r>
          </a:p>
          <a:p>
            <a:pPr marL="0" indent="360000">
              <a:buNone/>
            </a:pPr>
            <a:r>
              <a:rPr lang="th-TH" sz="4400" b="1" dirty="0">
                <a:latin typeface="Aharoni" panose="02010803020104030203" pitchFamily="2" charset="-79"/>
              </a:rPr>
              <a:t>					ฉันจะไปซื้อผ้าแล้วจะไปดูหนังแล้วก็จะไปทำผม</a:t>
            </a:r>
          </a:p>
          <a:p>
            <a:pPr marL="0" indent="360000">
              <a:buNone/>
            </a:pPr>
            <a:endParaRPr lang="th-TH" sz="4400" b="1" dirty="0">
              <a:latin typeface="Aharoni" panose="02010803020104030203" pitchFamily="2" charset="-79"/>
            </a:endParaRPr>
          </a:p>
          <a:p>
            <a:pPr marL="0" indent="360000">
              <a:buNone/>
            </a:pPr>
            <a:endParaRPr lang="th-TH" sz="4400" b="1" dirty="0">
              <a:latin typeface="Aharoni" panose="02010803020104030203" pitchFamily="2" charset="-79"/>
            </a:endParaRPr>
          </a:p>
          <a:p>
            <a:pPr marL="0" indent="360000">
              <a:buNone/>
            </a:pPr>
            <a:endParaRPr lang="th-TH" sz="4400" b="1" dirty="0">
              <a:latin typeface="Aharoni" panose="02010803020104030203" pitchFamily="2" charset="-79"/>
            </a:endParaRPr>
          </a:p>
        </p:txBody>
      </p:sp>
    </p:spTree>
    <p:extLst>
      <p:ext uri="{BB962C8B-B14F-4D97-AF65-F5344CB8AC3E}">
        <p14:creationId xmlns:p14="http://schemas.microsoft.com/office/powerpoint/2010/main" val="496323347"/>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89932" y="256479"/>
            <a:ext cx="11474605" cy="6211228"/>
          </a:xfrm>
        </p:spPr>
        <p:txBody>
          <a:bodyPr>
            <a:noAutofit/>
          </a:bodyPr>
          <a:lstStyle/>
          <a:p>
            <a:pPr marL="0" indent="360000">
              <a:spcBef>
                <a:spcPts val="0"/>
              </a:spcBef>
              <a:buNone/>
            </a:pPr>
            <a:r>
              <a:rPr lang="th-TH" sz="6000" b="1" dirty="0">
                <a:latin typeface="Aharoni" panose="02010803020104030203" pitchFamily="2" charset="-79"/>
              </a:rPr>
              <a:t>วลี</a:t>
            </a:r>
            <a:r>
              <a:rPr lang="th-TH" sz="4400" b="1" dirty="0">
                <a:latin typeface="Aharoni" panose="02010803020104030203" pitchFamily="2" charset="-79"/>
              </a:rPr>
              <a:t> </a:t>
            </a:r>
            <a:r>
              <a:rPr lang="en-US" sz="4400" b="1" dirty="0" smtClean="0">
                <a:latin typeface="Aharoni" panose="02010803020104030203" pitchFamily="2" charset="-79"/>
                <a:cs typeface="Aharoni" panose="02010803020104030203" pitchFamily="2" charset="-79"/>
              </a:rPr>
              <a:t>(phrase</a:t>
            </a:r>
            <a:r>
              <a:rPr lang="en-US" sz="4400" b="1" dirty="0">
                <a:latin typeface="Aharoni" panose="02010803020104030203" pitchFamily="2" charset="-79"/>
                <a:cs typeface="Aharoni" panose="02010803020104030203" pitchFamily="2" charset="-79"/>
              </a:rPr>
              <a:t>)</a:t>
            </a:r>
          </a:p>
          <a:p>
            <a:pPr marL="0" indent="360000">
              <a:spcBef>
                <a:spcPts val="0"/>
              </a:spcBef>
              <a:buNone/>
            </a:pPr>
            <a:r>
              <a:rPr lang="en-US" sz="4000" b="1" dirty="0">
                <a:latin typeface="Aharoni" panose="02010803020104030203" pitchFamily="2" charset="-79"/>
                <a:cs typeface="Aharoni" panose="02010803020104030203" pitchFamily="2" charset="-79"/>
              </a:rPr>
              <a:t> </a:t>
            </a:r>
            <a:r>
              <a:rPr lang="th-TH" sz="4000" b="1" dirty="0">
                <a:latin typeface="Aharoni" panose="02010803020104030203" pitchFamily="2" charset="-79"/>
              </a:rPr>
              <a:t>ความหมายของวลี  </a:t>
            </a:r>
          </a:p>
          <a:p>
            <a:pPr marL="0" indent="360000">
              <a:spcBef>
                <a:spcPts val="0"/>
              </a:spcBef>
              <a:buNone/>
            </a:pPr>
            <a:r>
              <a:rPr lang="th-TH" sz="4000" b="1" dirty="0">
                <a:latin typeface="Aharoni" panose="02010803020104030203" pitchFamily="2" charset="-79"/>
              </a:rPr>
              <a:t>			พจนานุกรมฉบับราชบัณฑิตยสถาน พ.ศ. 2525 ได้ให้ความหมายของวลีว่า วลี คือ คำหลายคำที่เรียบเรียงขึ้นเป็นหมู่ ซึ่งยังไม่ได้กระแสความเต็ม คือยังไม่เป็นประโยค</a:t>
            </a:r>
          </a:p>
          <a:p>
            <a:pPr marL="0" indent="360000">
              <a:spcBef>
                <a:spcPts val="0"/>
              </a:spcBef>
              <a:buNone/>
            </a:pPr>
            <a:r>
              <a:rPr lang="th-TH" sz="4000" b="1" dirty="0">
                <a:latin typeface="Aharoni" panose="02010803020104030203" pitchFamily="2" charset="-79"/>
              </a:rPr>
              <a:t>			วลี คือ กลุ่มคำซึ่งเกิดขึ้นจากการนำคำขยายมาขยายคำหลัก (</a:t>
            </a:r>
            <a:r>
              <a:rPr lang="th-TH" sz="4000" b="1" dirty="0" err="1">
                <a:latin typeface="Aharoni" panose="02010803020104030203" pitchFamily="2" charset="-79"/>
              </a:rPr>
              <a:t>นววรรณ</a:t>
            </a:r>
            <a:r>
              <a:rPr lang="th-TH" sz="4000" b="1" dirty="0">
                <a:latin typeface="Aharoni" panose="02010803020104030203" pitchFamily="2" charset="-79"/>
              </a:rPr>
              <a:t> พันธุเมธา 252 : 93)</a:t>
            </a:r>
          </a:p>
          <a:p>
            <a:pPr marL="0" indent="360000">
              <a:spcBef>
                <a:spcPts val="0"/>
              </a:spcBef>
              <a:buNone/>
            </a:pPr>
            <a:r>
              <a:rPr lang="th-TH" sz="4000" b="1" dirty="0">
                <a:latin typeface="Aharoni" panose="02010803020104030203" pitchFamily="2" charset="-79"/>
              </a:rPr>
              <a:t>			วลี คือ คำคำเดียว หรือคำคำเดียวกับส่วนขยาย (</a:t>
            </a:r>
            <a:r>
              <a:rPr lang="th-TH" sz="4000" b="1" dirty="0" err="1">
                <a:latin typeface="Aharoni" panose="02010803020104030203" pitchFamily="2" charset="-79"/>
              </a:rPr>
              <a:t>วิจินตน์</a:t>
            </a:r>
            <a:r>
              <a:rPr lang="th-TH" sz="4000" b="1" dirty="0">
                <a:latin typeface="Aharoni" panose="02010803020104030203" pitchFamily="2" charset="-79"/>
              </a:rPr>
              <a:t> ภาณุพงศ์ 2527 : 79)</a:t>
            </a:r>
          </a:p>
          <a:p>
            <a:pPr marL="0" indent="360000">
              <a:spcBef>
                <a:spcPts val="0"/>
              </a:spcBef>
              <a:buNone/>
            </a:pPr>
            <a:r>
              <a:rPr lang="th-TH" sz="4000" b="1" dirty="0">
                <a:latin typeface="Aharoni" panose="02010803020104030203" pitchFamily="2" charset="-79"/>
              </a:rPr>
              <a:t>			</a:t>
            </a:r>
          </a:p>
        </p:txBody>
      </p:sp>
    </p:spTree>
    <p:extLst>
      <p:ext uri="{BB962C8B-B14F-4D97-AF65-F5344CB8AC3E}">
        <p14:creationId xmlns:p14="http://schemas.microsoft.com/office/powerpoint/2010/main" val="318230992"/>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390293" y="189571"/>
            <a:ext cx="10657118" cy="5601629"/>
          </a:xfrm>
        </p:spPr>
        <p:txBody>
          <a:bodyPr>
            <a:normAutofit/>
          </a:bodyPr>
          <a:lstStyle/>
          <a:p>
            <a:pPr marL="0" indent="360000">
              <a:spcBef>
                <a:spcPts val="0"/>
              </a:spcBef>
              <a:buNone/>
            </a:pPr>
            <a:r>
              <a:rPr lang="en-US" sz="3600" b="1" dirty="0" smtClean="0">
                <a:latin typeface="Aharoni" panose="02010803020104030203" pitchFamily="2" charset="-79"/>
              </a:rPr>
              <a:t>		</a:t>
            </a:r>
            <a:r>
              <a:rPr lang="th-TH" sz="3600" b="1" dirty="0" smtClean="0">
                <a:latin typeface="Aharoni" panose="02010803020104030203" pitchFamily="2" charset="-79"/>
              </a:rPr>
              <a:t>เรือง</a:t>
            </a:r>
            <a:r>
              <a:rPr lang="th-TH" sz="3600" b="1" dirty="0">
                <a:latin typeface="Aharoni" panose="02010803020104030203" pitchFamily="2" charset="-79"/>
              </a:rPr>
              <a:t>เดช ปันเขื่อน</a:t>
            </a:r>
            <a:r>
              <a:rPr lang="th-TH" sz="3600" b="1" dirty="0" err="1">
                <a:latin typeface="Aharoni" panose="02010803020104030203" pitchFamily="2" charset="-79"/>
              </a:rPr>
              <a:t>ขัติย์</a:t>
            </a:r>
            <a:r>
              <a:rPr lang="th-TH" sz="3600" b="1" dirty="0">
                <a:latin typeface="Aharoni" panose="02010803020104030203" pitchFamily="2" charset="-79"/>
              </a:rPr>
              <a:t> (2541: 207) ได้กล่าวถึงความหมายของวลีไว้ในหนังสือภาษาศาสตร์ภาษาไทยว่า มี 2 ความหมาย คือ วลีในความหมายเก่ากับวลีในความหมายใหม่</a:t>
            </a:r>
          </a:p>
          <a:p>
            <a:pPr marL="0" indent="360000">
              <a:spcBef>
                <a:spcPts val="0"/>
              </a:spcBef>
              <a:buNone/>
            </a:pPr>
            <a:r>
              <a:rPr lang="th-TH" sz="3600" b="1" dirty="0">
                <a:latin typeface="Aharoni" panose="02010803020104030203" pitchFamily="2" charset="-79"/>
              </a:rPr>
              <a:t>		</a:t>
            </a:r>
            <a:r>
              <a:rPr lang="th-TH" sz="3600" b="1" dirty="0" smtClean="0">
                <a:latin typeface="Aharoni" panose="02010803020104030203" pitchFamily="2" charset="-79"/>
              </a:rPr>
              <a:t>วลี </a:t>
            </a:r>
            <a:r>
              <a:rPr lang="th-TH" sz="3600" b="1" dirty="0">
                <a:latin typeface="Aharoni" panose="02010803020104030203" pitchFamily="2" charset="-79"/>
              </a:rPr>
              <a:t>ในความหมายเก่า นักภาษาไทยสมัยก่อน หมายถึง ก่อนสมัยที่นำวิธีการศึกษาภาษาไทยตามแนวภาษาศาสตร์มาใช้ มีความเข้าใจคำว่า “วลี” หมายถึง กลุ่มของคำที่ยังไม่ได้ใจความเต็มหรือกลุ่มคำที่ยังไม่เป็นประโยค</a:t>
            </a:r>
          </a:p>
          <a:p>
            <a:pPr marL="0" indent="360000">
              <a:spcBef>
                <a:spcPts val="0"/>
              </a:spcBef>
              <a:buNone/>
            </a:pPr>
            <a:r>
              <a:rPr lang="th-TH" sz="3600" b="1" dirty="0">
                <a:latin typeface="Aharoni" panose="02010803020104030203" pitchFamily="2" charset="-79"/>
              </a:rPr>
              <a:t>		</a:t>
            </a:r>
            <a:r>
              <a:rPr lang="th-TH" sz="3600" b="1" dirty="0" smtClean="0">
                <a:latin typeface="Aharoni" panose="02010803020104030203" pitchFamily="2" charset="-79"/>
              </a:rPr>
              <a:t>วลี </a:t>
            </a:r>
            <a:r>
              <a:rPr lang="th-TH" sz="3600" b="1" dirty="0">
                <a:latin typeface="Aharoni" panose="02010803020104030203" pitchFamily="2" charset="-79"/>
              </a:rPr>
              <a:t>ในความหมายใหม่ หมายถึง วลีตามทัศนะของนักภาษาศาสตร์สมัยใหม่ หมายถึง คำคำเดียว หรือคำคำเดียวกับส่วนขยาย ซึ่งทำหน้าที่เป็น “ส่วนของประโยค”</a:t>
            </a:r>
          </a:p>
          <a:p>
            <a:pPr marL="0" indent="360000">
              <a:spcBef>
                <a:spcPts val="0"/>
              </a:spcBef>
              <a:buNone/>
            </a:pPr>
            <a:endParaRPr lang="th-TH" sz="3600" b="1" dirty="0">
              <a:latin typeface="Aharoni" panose="02010803020104030203" pitchFamily="2" charset="-79"/>
            </a:endParaRPr>
          </a:p>
        </p:txBody>
      </p:sp>
    </p:spTree>
    <p:extLst>
      <p:ext uri="{BB962C8B-B14F-4D97-AF65-F5344CB8AC3E}">
        <p14:creationId xmlns:p14="http://schemas.microsoft.com/office/powerpoint/2010/main" val="2743661693"/>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598235" y="312234"/>
            <a:ext cx="6634976" cy="6367346"/>
          </a:xfrm>
        </p:spPr>
        <p:txBody>
          <a:bodyPr>
            <a:normAutofit/>
          </a:bodyPr>
          <a:lstStyle/>
          <a:p>
            <a:pPr marL="0" indent="0">
              <a:spcBef>
                <a:spcPts val="0"/>
              </a:spcBef>
              <a:buNone/>
            </a:pPr>
            <a:r>
              <a:rPr lang="th-TH" sz="4800" b="1" dirty="0">
                <a:latin typeface="Aharoni" panose="02010803020104030203" pitchFamily="2" charset="-79"/>
              </a:rPr>
              <a:t>หน้าที่ของวลี</a:t>
            </a:r>
          </a:p>
          <a:p>
            <a:pPr marL="0" indent="0">
              <a:spcBef>
                <a:spcPts val="0"/>
              </a:spcBef>
              <a:buNone/>
            </a:pPr>
            <a:r>
              <a:rPr lang="th-TH" sz="4000" b="1" dirty="0" smtClean="0">
                <a:latin typeface="Aharoni" panose="02010803020104030203" pitchFamily="2" charset="-79"/>
              </a:rPr>
              <a:t>	1</a:t>
            </a:r>
            <a:r>
              <a:rPr lang="th-TH" sz="4000" b="1" dirty="0">
                <a:latin typeface="Aharoni" panose="02010803020104030203" pitchFamily="2" charset="-79"/>
              </a:rPr>
              <a:t>)  ทำหน้าที่เป็นหน่วยหลักของประโยค </a:t>
            </a:r>
          </a:p>
          <a:p>
            <a:pPr marL="0" indent="0">
              <a:spcBef>
                <a:spcPts val="0"/>
              </a:spcBef>
              <a:buNone/>
            </a:pPr>
            <a:r>
              <a:rPr lang="th-TH" sz="4000" b="1" dirty="0">
                <a:latin typeface="Aharoni" panose="02010803020104030203" pitchFamily="2" charset="-79"/>
              </a:rPr>
              <a:t>	2) 	ทำหน้าที่เป็นหน่วยเสริมหน่วยหลัก </a:t>
            </a:r>
          </a:p>
          <a:p>
            <a:pPr marL="0" indent="0">
              <a:spcBef>
                <a:spcPts val="0"/>
              </a:spcBef>
              <a:buNone/>
            </a:pPr>
            <a:r>
              <a:rPr lang="th-TH" sz="4000" b="1" dirty="0">
                <a:latin typeface="Aharoni" panose="02010803020104030203" pitchFamily="2" charset="-79"/>
              </a:rPr>
              <a:t>    3)  ทำหน้าที่เสริมประโยค</a:t>
            </a:r>
          </a:p>
          <a:p>
            <a:pPr marL="0" indent="0">
              <a:spcBef>
                <a:spcPts val="0"/>
              </a:spcBef>
              <a:buNone/>
            </a:pPr>
            <a:r>
              <a:rPr lang="th-TH" sz="4000" b="1" dirty="0">
                <a:latin typeface="Aharoni" panose="02010803020104030203" pitchFamily="2" charset="-79"/>
              </a:rPr>
              <a:t> </a:t>
            </a:r>
            <a:r>
              <a:rPr lang="th-TH" sz="4000" b="1" dirty="0" smtClean="0">
                <a:latin typeface="Aharoni" panose="02010803020104030203" pitchFamily="2" charset="-79"/>
              </a:rPr>
              <a:t>	4</a:t>
            </a:r>
            <a:r>
              <a:rPr lang="th-TH" sz="4000" b="1" dirty="0">
                <a:latin typeface="Aharoni" panose="02010803020104030203" pitchFamily="2" charset="-79"/>
              </a:rPr>
              <a:t>)  ทำหน้าที่เป็นคำร้องเรียก </a:t>
            </a:r>
          </a:p>
          <a:p>
            <a:pPr marL="0" indent="0">
              <a:spcBef>
                <a:spcPts val="0"/>
              </a:spcBef>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3998510140"/>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67628" y="0"/>
            <a:ext cx="11452303" cy="6623823"/>
          </a:xfrm>
        </p:spPr>
        <p:txBody>
          <a:bodyPr>
            <a:normAutofit/>
          </a:bodyPr>
          <a:lstStyle/>
          <a:p>
            <a:pPr marL="0" indent="360000">
              <a:spcBef>
                <a:spcPts val="0"/>
              </a:spcBef>
              <a:buNone/>
            </a:pPr>
            <a:r>
              <a:rPr lang="th-TH" sz="4800" b="1" dirty="0">
                <a:latin typeface="Aharoni" panose="02010803020104030203" pitchFamily="2" charset="-79"/>
              </a:rPr>
              <a:t>1)  ทำหน้าที่เป็นหน่วยหลักของประโยค หน่วยหลักของประโยคมี 2 หน้าที่ คือ</a:t>
            </a:r>
          </a:p>
          <a:p>
            <a:pPr marL="0" indent="360000">
              <a:spcBef>
                <a:spcPts val="0"/>
              </a:spcBef>
              <a:buNone/>
            </a:pPr>
            <a:r>
              <a:rPr lang="th-TH" sz="4000" b="1" dirty="0" smtClean="0">
                <a:latin typeface="Aharoni" panose="02010803020104030203" pitchFamily="2" charset="-79"/>
              </a:rPr>
              <a:t>		(</a:t>
            </a:r>
            <a:r>
              <a:rPr lang="th-TH" sz="4000" b="1" dirty="0">
                <a:latin typeface="Aharoni" panose="02010803020104030203" pitchFamily="2" charset="-79"/>
              </a:rPr>
              <a:t>1)	ทำหน้าที่เป็นภาคประธานของประโยค ได้แก่ นามวลี</a:t>
            </a:r>
          </a:p>
          <a:p>
            <a:pPr marL="0" indent="360000">
              <a:spcBef>
                <a:spcPts val="0"/>
              </a:spcBef>
              <a:buNone/>
            </a:pPr>
            <a:r>
              <a:rPr lang="th-TH" sz="4000" b="1" dirty="0" smtClean="0">
                <a:latin typeface="Aharoni" panose="02010803020104030203" pitchFamily="2" charset="-79"/>
              </a:rPr>
              <a:t>		(</a:t>
            </a:r>
            <a:r>
              <a:rPr lang="th-TH" sz="4000" b="1" dirty="0">
                <a:latin typeface="Aharoni" panose="02010803020104030203" pitchFamily="2" charset="-79"/>
              </a:rPr>
              <a:t>2)	ทำหน้าที่เป็นภาคแสดง ได้แก่ กริยาสำคัญของประโยค ได้แก่ กริยาวลี ด้วยเหตุที่ประโยคแต่ละประโยคมีหน่วยหลักอยู่ 2 ภาค คือ ภาคประธาน (นาม) และภาคแสดง (กริยา) ดังนั้น วลีใดที่ทำหน้าที่ทั้งสองภาคนี้จึงถือว่ามีหน้าที่เป็นหน่วยหลักของประโยค</a:t>
            </a:r>
          </a:p>
          <a:p>
            <a:pPr marL="0" indent="360000">
              <a:spcBef>
                <a:spcPts val="0"/>
              </a:spcBef>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240119584"/>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23024" y="122663"/>
            <a:ext cx="11775688" cy="6512313"/>
          </a:xfrm>
        </p:spPr>
        <p:txBody>
          <a:bodyPr>
            <a:normAutofit/>
          </a:bodyPr>
          <a:lstStyle/>
          <a:p>
            <a:pPr marL="0" indent="360000">
              <a:spcBef>
                <a:spcPts val="0"/>
              </a:spcBef>
              <a:buNone/>
            </a:pPr>
            <a:r>
              <a:rPr lang="th-TH" sz="4800" b="1" dirty="0">
                <a:latin typeface="Aharoni" panose="02010803020104030203" pitchFamily="2" charset="-79"/>
              </a:rPr>
              <a:t>2) 	ทำหน้าที่เป็นหน่วยเสริมหน่วยหลัก คือ</a:t>
            </a:r>
          </a:p>
          <a:p>
            <a:pPr marL="0" indent="360000">
              <a:spcBef>
                <a:spcPts val="0"/>
              </a:spcBef>
              <a:buNone/>
            </a:pPr>
            <a:r>
              <a:rPr lang="th-TH" sz="4000" b="1" dirty="0" smtClean="0">
                <a:latin typeface="Aharoni" panose="02010803020104030203" pitchFamily="2" charset="-79"/>
              </a:rPr>
              <a:t>		(</a:t>
            </a:r>
            <a:r>
              <a:rPr lang="th-TH" sz="4000" b="1" dirty="0">
                <a:latin typeface="Aharoni" panose="02010803020104030203" pitchFamily="2" charset="-79"/>
              </a:rPr>
              <a:t>1)	เสริมหรือขยายภาคประธาน เช่น คนที่ยืนอยู่นั่นเป็นพี่ชายเขา คำว่า “ที่ยืนอยู่นั่น” ทำหน้าที่เสริมนามวลี คือ ประธาน ได้แก่ ‘คน’</a:t>
            </a:r>
          </a:p>
          <a:p>
            <a:pPr marL="0" indent="360000">
              <a:spcBef>
                <a:spcPts val="0"/>
              </a:spcBef>
              <a:buNone/>
            </a:pPr>
            <a:r>
              <a:rPr lang="th-TH" sz="4000" b="1" dirty="0" smtClean="0">
                <a:latin typeface="Aharoni" panose="02010803020104030203" pitchFamily="2" charset="-79"/>
              </a:rPr>
              <a:t>		(</a:t>
            </a:r>
            <a:r>
              <a:rPr lang="th-TH" sz="4000" b="1" dirty="0">
                <a:latin typeface="Aharoni" panose="02010803020104030203" pitchFamily="2" charset="-79"/>
              </a:rPr>
              <a:t>2)	 เสริมหรือขยายภาคแสดง ซึ่งมี 2 ลักษณะคือ เสริมเพื่อทำหน้าที่เป็นกรรม ในกรณีที่ประโยคนั้นมีกริยาสำคัญที่เรียกหากรรม ได้แก่ นามวลี เช่น เขาชอบกินข้าวผัดแหนม คำว่า ‘ข้าวผัดแหนม’ เป็นนามวลีที่ทำหน้าที่เป็นหน่วยเสริมกริยา คือเป็นกรรมของประโยคและเสริมหรือขยายกริยาสำคัญของประโยค เช่น เขาทำงานหนักเหลือเกิน คำว่า “หนักเหลือเกิน” ทำหน้าที่ขยายกริยา ได้แก่ “ทำงาน” เป็นกริยาวิเศษณ์วลี</a:t>
            </a:r>
          </a:p>
          <a:p>
            <a:pPr marL="0" indent="360000">
              <a:spcBef>
                <a:spcPts val="0"/>
              </a:spcBef>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439456839"/>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56478" y="144967"/>
            <a:ext cx="11552663" cy="6411950"/>
          </a:xfrm>
        </p:spPr>
        <p:txBody>
          <a:bodyPr>
            <a:normAutofit/>
          </a:bodyPr>
          <a:lstStyle/>
          <a:p>
            <a:pPr marL="0" indent="360000">
              <a:spcBef>
                <a:spcPts val="0"/>
              </a:spcBef>
              <a:buNone/>
            </a:pPr>
            <a:r>
              <a:rPr lang="th-TH" sz="4000" b="1" dirty="0">
                <a:latin typeface="Aharoni" panose="02010803020104030203" pitchFamily="2" charset="-79"/>
              </a:rPr>
              <a:t> </a:t>
            </a:r>
            <a:r>
              <a:rPr lang="th-TH" sz="4800" b="1" dirty="0">
                <a:latin typeface="Aharoni" panose="02010803020104030203" pitchFamily="2" charset="-79"/>
              </a:rPr>
              <a:t>3)  ทำหน้าที่เสริมประโยค</a:t>
            </a:r>
          </a:p>
          <a:p>
            <a:pPr marL="0" indent="360000">
              <a:spcBef>
                <a:spcPts val="0"/>
              </a:spcBef>
              <a:buNone/>
            </a:pPr>
            <a:r>
              <a:rPr lang="th-TH" sz="4000" b="1" dirty="0">
                <a:latin typeface="Aharoni" panose="02010803020104030203" pitchFamily="2" charset="-79"/>
              </a:rPr>
              <a:t>					ทำหน้าที่เป็นหน่วยเสริมประโยค วลีที่ทำหน้าที่นี้จะเสริมทั้งประโยค คือ ทั้งภาคประธานและภาคแสดง วลีที่ทำหน้าที่นี้ได้แก่ วลีที่บอกสถานที่ ได้แก่ สถานวิเศษณ์ เช่น ที่เชียงราย ในบ้าน ในสวน บนตู้เย็น ใกล้สี่แยก เหนือยอดดอย ฯลฯ วลีบอกเวลา ได้แก่ กาลวิเศษณ์ เช่น เวลาห้าโมงเย็น เวลาเที่ยง เวลาเช้า เวลารับประทานอาหารเช้า ฯลฯ และเป็นคำพิเศษวิเศษณ์เสริมประโยค เช่น โดยทั่วไป โดยปรกติ ส่วนมาก ส่วนใหญ่ ฯลฯ คำวลีเหล่านี้จะทำหน้าที่เสริมประโยคให้มีความหลากหลายและสมบูรณ์ดีขึ้น</a:t>
            </a:r>
          </a:p>
        </p:txBody>
      </p:sp>
    </p:spTree>
    <p:extLst>
      <p:ext uri="{BB962C8B-B14F-4D97-AF65-F5344CB8AC3E}">
        <p14:creationId xmlns:p14="http://schemas.microsoft.com/office/powerpoint/2010/main" val="1704911460"/>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67628" y="245327"/>
            <a:ext cx="11396547" cy="6255834"/>
          </a:xfrm>
        </p:spPr>
        <p:txBody>
          <a:bodyPr>
            <a:normAutofit/>
          </a:bodyPr>
          <a:lstStyle/>
          <a:p>
            <a:pPr marL="0" indent="0">
              <a:buNone/>
            </a:pPr>
            <a:r>
              <a:rPr lang="th-TH" sz="4400" b="1" dirty="0">
                <a:latin typeface="Aharoni" panose="02010803020104030203" pitchFamily="2" charset="-79"/>
              </a:rPr>
              <a:t>	 4)  ทำหน้าที่เป็นคำร้องเรียก วลีที่ทำหน้าที่นี้ส่วนมากจะมีคำลงท้ายตามหลังคำวลีนั้น ทำหน้าที่เป็นคำหมาย </a:t>
            </a:r>
            <a:r>
              <a:rPr lang="en-US" sz="3200" b="1" dirty="0" smtClean="0">
                <a:latin typeface="Aharoni" panose="02010803020104030203" pitchFamily="2" charset="-79"/>
              </a:rPr>
              <a:t>(</a:t>
            </a:r>
            <a:r>
              <a:rPr lang="en-US" sz="3200" b="1" dirty="0" smtClean="0">
                <a:latin typeface="Aharoni" panose="02010803020104030203" pitchFamily="2" charset="-79"/>
                <a:cs typeface="Aharoni" panose="02010803020104030203" pitchFamily="2" charset="-79"/>
              </a:rPr>
              <a:t>marker</a:t>
            </a:r>
            <a:r>
              <a:rPr lang="en-US" sz="3200" b="1" dirty="0">
                <a:latin typeface="Aharoni" panose="02010803020104030203" pitchFamily="2" charset="-79"/>
                <a:cs typeface="Aharoni" panose="02010803020104030203" pitchFamily="2" charset="-79"/>
              </a:rPr>
              <a:t>) </a:t>
            </a:r>
            <a:r>
              <a:rPr lang="th-TH" sz="4400" b="1" dirty="0">
                <a:latin typeface="Aharoni" panose="02010803020104030203" pitchFamily="2" charset="-79"/>
              </a:rPr>
              <a:t>บอกให้รู้ว่าเป็นคำเรียกขานหรืออนุพากย์ ซึ่งจะทำหน้าที่เสริมประโยคที่จะตามมาให้มีความสมบูรณ์ในการสื่อความหมาย เช่น คุณพ่อครับ ข้าแต่ท่านผู้เจริญ ท่านประธานที่เคารพ ท่านผู้มีเกียรติทั้งหลาย เป็นต้น</a:t>
            </a:r>
          </a:p>
        </p:txBody>
      </p:sp>
    </p:spTree>
    <p:extLst>
      <p:ext uri="{BB962C8B-B14F-4D97-AF65-F5344CB8AC3E}">
        <p14:creationId xmlns:p14="http://schemas.microsoft.com/office/powerpoint/2010/main" val="626622957"/>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312234" y="189571"/>
            <a:ext cx="11296186" cy="6266985"/>
          </a:xfrm>
        </p:spPr>
        <p:txBody>
          <a:bodyPr>
            <a:normAutofit/>
          </a:bodyPr>
          <a:lstStyle/>
          <a:p>
            <a:pPr marL="0" indent="0">
              <a:buNone/>
            </a:pPr>
            <a:r>
              <a:rPr lang="th-TH" sz="4800" b="1" dirty="0">
                <a:latin typeface="Aharoni" panose="02010803020104030203" pitchFamily="2" charset="-79"/>
              </a:rPr>
              <a:t>ชนิดของวลี</a:t>
            </a:r>
          </a:p>
          <a:p>
            <a:pPr marL="0" indent="0">
              <a:buNone/>
            </a:pPr>
            <a:r>
              <a:rPr lang="th-TH" sz="4000" b="1" dirty="0">
                <a:latin typeface="Aharoni" panose="02010803020104030203" pitchFamily="2" charset="-79"/>
              </a:rPr>
              <a:t>				</a:t>
            </a:r>
            <a:r>
              <a:rPr lang="th-TH" sz="4000" b="1" dirty="0" err="1">
                <a:latin typeface="Aharoni" panose="02010803020104030203" pitchFamily="2" charset="-79"/>
              </a:rPr>
              <a:t>วิจินตน์</a:t>
            </a:r>
            <a:r>
              <a:rPr lang="th-TH" sz="4000" b="1" dirty="0">
                <a:latin typeface="Aharoni" panose="02010803020104030203" pitchFamily="2" charset="-79"/>
              </a:rPr>
              <a:t> ภาณุพงศ์ (2527 : 79)  แบ่งวลีออกเป็น 5  ชนิด ตามหน้าที่ซึ่งเป็นส่วนของประโยค คือ</a:t>
            </a:r>
          </a:p>
          <a:p>
            <a:pPr marL="0" indent="0">
              <a:buNone/>
            </a:pPr>
            <a:r>
              <a:rPr lang="th-TH" sz="4000" b="1" dirty="0">
                <a:latin typeface="Aharoni" panose="02010803020104030203" pitchFamily="2" charset="-79"/>
              </a:rPr>
              <a:t>			1. นามวลี	</a:t>
            </a:r>
            <a:r>
              <a:rPr lang="th-TH" sz="4000" b="1" dirty="0" smtClean="0">
                <a:latin typeface="Aharoni" panose="02010803020104030203" pitchFamily="2" charset="-79"/>
              </a:rPr>
              <a:t>			3</a:t>
            </a:r>
            <a:r>
              <a:rPr lang="th-TH" sz="4000" b="1" dirty="0">
                <a:latin typeface="Aharoni" panose="02010803020104030203" pitchFamily="2" charset="-79"/>
              </a:rPr>
              <a:t>.	พิเศษวลี	</a:t>
            </a:r>
            <a:r>
              <a:rPr lang="th-TH" sz="4000" b="1" dirty="0" smtClean="0">
                <a:latin typeface="Aharoni" panose="02010803020104030203" pitchFamily="2" charset="-79"/>
              </a:rPr>
              <a:t>		5</a:t>
            </a:r>
            <a:r>
              <a:rPr lang="th-TH" sz="4000" b="1" dirty="0">
                <a:latin typeface="Aharoni" panose="02010803020104030203" pitchFamily="2" charset="-79"/>
              </a:rPr>
              <a:t>.	กาลวลี</a:t>
            </a:r>
          </a:p>
          <a:p>
            <a:pPr marL="0" indent="0">
              <a:buNone/>
            </a:pPr>
            <a:r>
              <a:rPr lang="th-TH" sz="4000" b="1" dirty="0">
                <a:latin typeface="Aharoni" panose="02010803020104030203" pitchFamily="2" charset="-79"/>
              </a:rPr>
              <a:t>			2. กริยาวลี	</a:t>
            </a:r>
            <a:r>
              <a:rPr lang="th-TH" sz="4000" b="1" dirty="0" smtClean="0">
                <a:latin typeface="Aharoni" panose="02010803020104030203" pitchFamily="2" charset="-79"/>
              </a:rPr>
              <a:t>			4</a:t>
            </a:r>
            <a:r>
              <a:rPr lang="th-TH" sz="4000" b="1" dirty="0">
                <a:latin typeface="Aharoni" panose="02010803020104030203" pitchFamily="2" charset="-79"/>
              </a:rPr>
              <a:t>.	สถานวลี</a:t>
            </a:r>
          </a:p>
          <a:p>
            <a:pPr marL="0" indent="0">
              <a:buNone/>
            </a:pPr>
            <a:endParaRPr lang="th-TH" sz="4000" b="1" dirty="0">
              <a:latin typeface="Aharoni" panose="02010803020104030203" pitchFamily="2" charset="-79"/>
            </a:endParaRPr>
          </a:p>
        </p:txBody>
      </p:sp>
    </p:spTree>
    <p:extLst>
      <p:ext uri="{BB962C8B-B14F-4D97-AF65-F5344CB8AC3E}">
        <p14:creationId xmlns:p14="http://schemas.microsoft.com/office/powerpoint/2010/main" val="894004344"/>
      </p:ext>
    </p:extLst>
  </p:cSld>
  <p:clrMapOvr>
    <a:masterClrMapping/>
  </p:clrMapOvr>
  <mc:AlternateContent xmlns:mc="http://schemas.openxmlformats.org/markup-compatibility/2006">
    <mc:Choice xmlns:p14="http://schemas.microsoft.com/office/powerpoint/2010/main" Requires="p14">
      <p:transition spd="slow" p14:dur="2500">
        <p:split orient="vert"/>
        <p:sndAc>
          <p:stSnd>
            <p:snd r:embed="rId2" name="chimes.wav"/>
          </p:stSnd>
        </p:sndAc>
      </p:transition>
    </mc:Choice>
    <mc:Fallback>
      <p:transition spd="slow">
        <p:split orient="vert"/>
        <p:sndAc>
          <p:stSnd>
            <p:snd r:embed="rId2" name="chimes.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ตาข่าย">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TM03457485[[fn=ตาข่าย]]</Template>
  <TotalTime>37</TotalTime>
  <Words>102</Words>
  <Application>Microsoft Office PowerPoint</Application>
  <PresentationFormat>แบบจอกว้าง</PresentationFormat>
  <Paragraphs>72</Paragraphs>
  <Slides>19</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19</vt:i4>
      </vt:variant>
    </vt:vector>
  </HeadingPairs>
  <TitlesOfParts>
    <vt:vector size="24" baseType="lpstr">
      <vt:lpstr>Aharoni</vt:lpstr>
      <vt:lpstr>Arial</vt:lpstr>
      <vt:lpstr>Century Gothic</vt:lpstr>
      <vt:lpstr>DilleniaUPC</vt:lpstr>
      <vt:lpstr>ตาข่าย</vt:lpstr>
      <vt:lpstr>    วลี (phrase)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ประโยคและชนิดของประโยค  </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วลี (phrase)</dc:title>
  <dc:creator>Samsung</dc:creator>
  <cp:lastModifiedBy>Samsung</cp:lastModifiedBy>
  <cp:revision>5</cp:revision>
  <dcterms:created xsi:type="dcterms:W3CDTF">2020-06-27T19:41:21Z</dcterms:created>
  <dcterms:modified xsi:type="dcterms:W3CDTF">2020-06-27T20:19:12Z</dcterms:modified>
</cp:coreProperties>
</file>